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6"/>
  </p:notesMasterIdLst>
  <p:handoutMasterIdLst>
    <p:handoutMasterId r:id="rId57"/>
  </p:handoutMasterIdLst>
  <p:sldIdLst>
    <p:sldId id="486" r:id="rId6"/>
    <p:sldId id="408" r:id="rId7"/>
    <p:sldId id="409" r:id="rId8"/>
    <p:sldId id="410" r:id="rId9"/>
    <p:sldId id="411" r:id="rId10"/>
    <p:sldId id="491" r:id="rId11"/>
    <p:sldId id="413" r:id="rId12"/>
    <p:sldId id="441" r:id="rId13"/>
    <p:sldId id="442" r:id="rId14"/>
    <p:sldId id="487" r:id="rId15"/>
    <p:sldId id="414" r:id="rId16"/>
    <p:sldId id="415" r:id="rId17"/>
    <p:sldId id="456" r:id="rId18"/>
    <p:sldId id="492" r:id="rId19"/>
    <p:sldId id="417" r:id="rId20"/>
    <p:sldId id="493" r:id="rId21"/>
    <p:sldId id="421" r:id="rId22"/>
    <p:sldId id="454" r:id="rId23"/>
    <p:sldId id="459" r:id="rId24"/>
    <p:sldId id="423" r:id="rId25"/>
    <p:sldId id="488" r:id="rId26"/>
    <p:sldId id="424" r:id="rId27"/>
    <p:sldId id="425" r:id="rId28"/>
    <p:sldId id="426" r:id="rId29"/>
    <p:sldId id="427" r:id="rId30"/>
    <p:sldId id="428" r:id="rId31"/>
    <p:sldId id="429" r:id="rId32"/>
    <p:sldId id="430" r:id="rId33"/>
    <p:sldId id="431" r:id="rId34"/>
    <p:sldId id="432" r:id="rId35"/>
    <p:sldId id="433" r:id="rId36"/>
    <p:sldId id="434" r:id="rId37"/>
    <p:sldId id="435" r:id="rId38"/>
    <p:sldId id="436" r:id="rId39"/>
    <p:sldId id="437" r:id="rId40"/>
    <p:sldId id="438" r:id="rId41"/>
    <p:sldId id="439" r:id="rId42"/>
    <p:sldId id="440" r:id="rId43"/>
    <p:sldId id="443" r:id="rId44"/>
    <p:sldId id="444" r:id="rId45"/>
    <p:sldId id="445" r:id="rId46"/>
    <p:sldId id="446" r:id="rId47"/>
    <p:sldId id="447" r:id="rId48"/>
    <p:sldId id="448" r:id="rId49"/>
    <p:sldId id="449" r:id="rId50"/>
    <p:sldId id="450" r:id="rId51"/>
    <p:sldId id="451" r:id="rId52"/>
    <p:sldId id="489" r:id="rId53"/>
    <p:sldId id="490" r:id="rId54"/>
    <p:sldId id="298" r:id="rId55"/>
  </p:sldIdLst>
  <p:sldSz cx="9144000" cy="6858000" type="screen4x3"/>
  <p:notesSz cx="6858000" cy="9144000"/>
  <p:embeddedFontLst>
    <p:embeddedFont>
      <p:font typeface="Cambria Math" panose="02040503050406030204" pitchFamily="18" charset="0"/>
      <p:regular r:id="rId58"/>
    </p:embeddedFont>
    <p:embeddedFont>
      <p:font typeface="Noto Sans Symbols" panose="020B0604020202020204"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custDataLst>
    <p:tags r:id="rId7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72" userDrawn="1">
          <p15:clr>
            <a:srgbClr val="A4A3A4"/>
          </p15:clr>
        </p15:guide>
        <p15:guide id="4" orient="horz" pos="119" userDrawn="1">
          <p15:clr>
            <a:srgbClr val="A4A3A4"/>
          </p15:clr>
        </p15:guide>
        <p15:guide id="5" orient="horz" pos="777"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1"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mike casey" initials="mc" lastIdx="10" clrIdx="8">
    <p:extLst>
      <p:ext uri="{19B8F6BF-5375-455C-9EA6-DF929625EA0E}">
        <p15:presenceInfo xmlns:p15="http://schemas.microsoft.com/office/powerpoint/2012/main" userId="f2cf422709588120" providerId="Windows Live"/>
      </p:ext>
    </p:extLst>
  </p:cmAuthor>
  <p:cmAuthor id="2" name="Sarah Reusché" initials="" lastIdx="13" clrIdx="2"/>
  <p:cmAuthor id="9" name="e401560" initials="Straive" lastIdx="1" clrIdx="9"/>
  <p:cmAuthor id="3" name="Nitin Shankar" initials="" lastIdx="6" clrIdx="3"/>
  <p:cmAuthor id="10" name="CE" initials="CE" lastIdx="5"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83088" autoAdjust="0"/>
  </p:normalViewPr>
  <p:slideViewPr>
    <p:cSldViewPr snapToGrid="0" snapToObjects="1">
      <p:cViewPr varScale="1">
        <p:scale>
          <a:sx n="111" d="100"/>
          <a:sy n="111" d="100"/>
        </p:scale>
        <p:origin x="996" y="96"/>
      </p:cViewPr>
      <p:guideLst>
        <p:guide orient="horz" pos="3929"/>
        <p:guide pos="272"/>
        <p:guide orient="horz" pos="119"/>
        <p:guide orient="horz" pos="777"/>
        <p:guide orient="horz" pos="981"/>
        <p:guide pos="5465"/>
      </p:guideLst>
    </p:cSldViewPr>
  </p:slideViewPr>
  <p:outlineViewPr>
    <p:cViewPr>
      <p:scale>
        <a:sx n="33" d="100"/>
        <a:sy n="33" d="100"/>
      </p:scale>
      <p:origin x="0" y="-5907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72A104CB-CA10-4792-8D3E-FA6ED3A3D427}"/>
    <pc:docChg chg="modSld">
      <pc:chgData name="Chellapandi Murugan" userId="213f20c9-52d8-446b-ab6b-14b65f01aa8b" providerId="ADAL" clId="{72A104CB-CA10-4792-8D3E-FA6ED3A3D427}" dt="2024-03-23T13:22:25.422" v="16" actId="6549"/>
      <pc:docMkLst>
        <pc:docMk/>
      </pc:docMkLst>
      <pc:sldChg chg="modSp mod">
        <pc:chgData name="Chellapandi Murugan" userId="213f20c9-52d8-446b-ab6b-14b65f01aa8b" providerId="ADAL" clId="{72A104CB-CA10-4792-8D3E-FA6ED3A3D427}" dt="2024-03-23T13:21:03.891" v="11" actId="20577"/>
        <pc:sldMkLst>
          <pc:docMk/>
          <pc:sldMk cId="4012110071" sldId="414"/>
        </pc:sldMkLst>
      </pc:sldChg>
      <pc:sldChg chg="modSp mod">
        <pc:chgData name="Chellapandi Murugan" userId="213f20c9-52d8-446b-ab6b-14b65f01aa8b" providerId="ADAL" clId="{72A104CB-CA10-4792-8D3E-FA6ED3A3D427}" dt="2024-03-23T13:18:03.527" v="10" actId="1036"/>
        <pc:sldMkLst>
          <pc:docMk/>
          <pc:sldMk cId="1112991387" sldId="415"/>
        </pc:sldMkLst>
      </pc:sldChg>
      <pc:sldChg chg="modSp mod">
        <pc:chgData name="Chellapandi Murugan" userId="213f20c9-52d8-446b-ab6b-14b65f01aa8b" providerId="ADAL" clId="{72A104CB-CA10-4792-8D3E-FA6ED3A3D427}" dt="2024-03-23T13:21:43.972" v="12" actId="122"/>
        <pc:sldMkLst>
          <pc:docMk/>
          <pc:sldMk cId="512502074" sldId="421"/>
        </pc:sldMkLst>
      </pc:sldChg>
      <pc:sldChg chg="modNotesTx">
        <pc:chgData name="Chellapandi Murugan" userId="213f20c9-52d8-446b-ab6b-14b65f01aa8b" providerId="ADAL" clId="{72A104CB-CA10-4792-8D3E-FA6ED3A3D427}" dt="2024-03-23T13:22:25.422" v="16" actId="6549"/>
        <pc:sldMkLst>
          <pc:docMk/>
          <pc:sldMk cId="1039490656" sldId="425"/>
        </pc:sldMkLst>
      </pc:sldChg>
    </pc:docChg>
  </pc:docChgLst>
  <pc:docChgLst>
    <pc:chgData name="Abel Embaye" userId="e3111391-c017-4928-8685-684eb92342ef" providerId="ADAL" clId="{00307162-70A7-448C-B5B3-5BBB1220F1C6}"/>
    <pc:docChg chg="custSel modSld">
      <pc:chgData name="Abel Embaye" userId="e3111391-c017-4928-8685-684eb92342ef" providerId="ADAL" clId="{00307162-70A7-448C-B5B3-5BBB1220F1C6}" dt="2025-08-29T20:55:59.494" v="22" actId="27636"/>
      <pc:docMkLst>
        <pc:docMk/>
      </pc:docMkLst>
      <pc:sldChg chg="addSp delSp modSp mod delAnim modAnim">
        <pc:chgData name="Abel Embaye" userId="e3111391-c017-4928-8685-684eb92342ef" providerId="ADAL" clId="{00307162-70A7-448C-B5B3-5BBB1220F1C6}" dt="2025-08-29T20:55:59.377" v="19" actId="27636"/>
        <pc:sldMkLst>
          <pc:docMk/>
          <pc:sldMk cId="512502074" sldId="421"/>
        </pc:sldMkLst>
        <pc:spChg chg="add mod">
          <ac:chgData name="Abel Embaye" userId="e3111391-c017-4928-8685-684eb92342ef" providerId="ADAL" clId="{00307162-70A7-448C-B5B3-5BBB1220F1C6}" dt="2025-08-29T20:55:59.377" v="19" actId="27636"/>
          <ac:spMkLst>
            <pc:docMk/>
            <pc:sldMk cId="512502074" sldId="421"/>
            <ac:spMk id="10" creationId="{00000000-0000-0000-0000-000000000000}"/>
          </ac:spMkLst>
        </pc:spChg>
        <pc:spChg chg="add mod">
          <ac:chgData name="Abel Embaye" userId="e3111391-c017-4928-8685-684eb92342ef" providerId="ADAL" clId="{00307162-70A7-448C-B5B3-5BBB1220F1C6}" dt="2025-08-29T20:55:59.339" v="18" actId="27636"/>
          <ac:spMkLst>
            <pc:docMk/>
            <pc:sldMk cId="512502074" sldId="421"/>
            <ac:spMk id="11" creationId="{00000000-0000-0000-0000-000000000000}"/>
          </ac:spMkLst>
        </pc:spChg>
        <pc:graphicFrameChg chg="del mod replId">
          <ac:chgData name="Abel Embaye" userId="e3111391-c017-4928-8685-684eb92342ef" providerId="ADAL" clId="{00307162-70A7-448C-B5B3-5BBB1220F1C6}" dt="2025-08-29T20:55:58.961" v="17"/>
          <ac:graphicFrameMkLst>
            <pc:docMk/>
            <pc:sldMk cId="512502074" sldId="421"/>
            <ac:graphicFrameMk id="4"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512502074" sldId="421"/>
            <ac:graphicFrameMk id="9" creationId="{00000000-0000-0000-0000-000000000000}"/>
          </ac:graphicFrameMkLst>
        </pc:graphicFrameChg>
      </pc:sldChg>
      <pc:sldChg chg="addSp delSp modSp mod delAnim modAnim">
        <pc:chgData name="Abel Embaye" userId="e3111391-c017-4928-8685-684eb92342ef" providerId="ADAL" clId="{00307162-70A7-448C-B5B3-5BBB1220F1C6}" dt="2025-08-29T20:55:59.468" v="21" actId="27636"/>
        <pc:sldMkLst>
          <pc:docMk/>
          <pc:sldMk cId="2918982633" sldId="438"/>
        </pc:sldMkLst>
        <pc:spChg chg="add">
          <ac:chgData name="Abel Embaye" userId="e3111391-c017-4928-8685-684eb92342ef" providerId="ADAL" clId="{00307162-70A7-448C-B5B3-5BBB1220F1C6}" dt="2025-08-29T20:55:58.961" v="17"/>
          <ac:spMkLst>
            <pc:docMk/>
            <pc:sldMk cId="2918982633" sldId="438"/>
            <ac:spMk id="10" creationId="{00000000-0000-0000-0000-000000000000}"/>
          </ac:spMkLst>
        </pc:spChg>
        <pc:spChg chg="add mod">
          <ac:chgData name="Abel Embaye" userId="e3111391-c017-4928-8685-684eb92342ef" providerId="ADAL" clId="{00307162-70A7-448C-B5B3-5BBB1220F1C6}" dt="2025-08-29T20:55:59.457" v="20" actId="27636"/>
          <ac:spMkLst>
            <pc:docMk/>
            <pc:sldMk cId="2918982633" sldId="438"/>
            <ac:spMk id="11" creationId="{00000000-0000-0000-0000-000000000000}"/>
          </ac:spMkLst>
        </pc:spChg>
        <pc:spChg chg="add mod">
          <ac:chgData name="Abel Embaye" userId="e3111391-c017-4928-8685-684eb92342ef" providerId="ADAL" clId="{00307162-70A7-448C-B5B3-5BBB1220F1C6}" dt="2025-08-29T20:55:59.468" v="21" actId="27636"/>
          <ac:spMkLst>
            <pc:docMk/>
            <pc:sldMk cId="2918982633" sldId="438"/>
            <ac:spMk id="13" creationId="{00000000-0000-0000-0000-000000000000}"/>
          </ac:spMkLst>
        </pc:spChg>
        <pc:graphicFrameChg chg="del mod replId">
          <ac:chgData name="Abel Embaye" userId="e3111391-c017-4928-8685-684eb92342ef" providerId="ADAL" clId="{00307162-70A7-448C-B5B3-5BBB1220F1C6}" dt="2025-08-29T20:55:58.961" v="17"/>
          <ac:graphicFrameMkLst>
            <pc:docMk/>
            <pc:sldMk cId="2918982633" sldId="438"/>
            <ac:graphicFrameMk id="4"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2918982633" sldId="438"/>
            <ac:graphicFrameMk id="8"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2918982633" sldId="438"/>
            <ac:graphicFrameMk id="12"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710915225" sldId="439"/>
        </pc:sldMkLst>
        <pc:spChg chg="add">
          <ac:chgData name="Abel Embaye" userId="e3111391-c017-4928-8685-684eb92342ef" providerId="ADAL" clId="{00307162-70A7-448C-B5B3-5BBB1220F1C6}" dt="2025-08-29T20:55:58.961" v="17"/>
          <ac:spMkLst>
            <pc:docMk/>
            <pc:sldMk cId="710915225" sldId="439"/>
            <ac:spMk id="16" creationId="{00000000-0000-0000-0000-000000000000}"/>
          </ac:spMkLst>
        </pc:spChg>
        <pc:graphicFrameChg chg="del mod replId">
          <ac:chgData name="Abel Embaye" userId="e3111391-c017-4928-8685-684eb92342ef" providerId="ADAL" clId="{00307162-70A7-448C-B5B3-5BBB1220F1C6}" dt="2025-08-29T20:55:58.961" v="17"/>
          <ac:graphicFrameMkLst>
            <pc:docMk/>
            <pc:sldMk cId="710915225" sldId="439"/>
            <ac:graphicFrameMk id="3"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2941617070" sldId="441"/>
        </pc:sldMkLst>
        <pc:spChg chg="add">
          <ac:chgData name="Abel Embaye" userId="e3111391-c017-4928-8685-684eb92342ef" providerId="ADAL" clId="{00307162-70A7-448C-B5B3-5BBB1220F1C6}" dt="2025-08-29T20:55:58.961" v="17"/>
          <ac:spMkLst>
            <pc:docMk/>
            <pc:sldMk cId="2941617070" sldId="441"/>
            <ac:spMk id="7" creationId="{00000000-0000-0000-0000-000000000000}"/>
          </ac:spMkLst>
        </pc:spChg>
        <pc:spChg chg="add">
          <ac:chgData name="Abel Embaye" userId="e3111391-c017-4928-8685-684eb92342ef" providerId="ADAL" clId="{00307162-70A7-448C-B5B3-5BBB1220F1C6}" dt="2025-08-29T20:55:58.961" v="17"/>
          <ac:spMkLst>
            <pc:docMk/>
            <pc:sldMk cId="2941617070" sldId="441"/>
            <ac:spMk id="10" creationId="{00000000-0000-0000-0000-000000000000}"/>
          </ac:spMkLst>
        </pc:spChg>
        <pc:graphicFrameChg chg="del mod replId">
          <ac:chgData name="Abel Embaye" userId="e3111391-c017-4928-8685-684eb92342ef" providerId="ADAL" clId="{00307162-70A7-448C-B5B3-5BBB1220F1C6}" dt="2025-08-29T20:55:58.961" v="17"/>
          <ac:graphicFrameMkLst>
            <pc:docMk/>
            <pc:sldMk cId="2941617070" sldId="441"/>
            <ac:graphicFrameMk id="3"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2941617070" sldId="441"/>
            <ac:graphicFrameMk id="8"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839318525" sldId="442"/>
        </pc:sldMkLst>
        <pc:spChg chg="add">
          <ac:chgData name="Abel Embaye" userId="e3111391-c017-4928-8685-684eb92342ef" providerId="ADAL" clId="{00307162-70A7-448C-B5B3-5BBB1220F1C6}" dt="2025-08-29T20:55:58.961" v="17"/>
          <ac:spMkLst>
            <pc:docMk/>
            <pc:sldMk cId="839318525" sldId="442"/>
            <ac:spMk id="7" creationId="{00000000-0000-0000-0000-000000000000}"/>
          </ac:spMkLst>
        </pc:spChg>
        <pc:spChg chg="add">
          <ac:chgData name="Abel Embaye" userId="e3111391-c017-4928-8685-684eb92342ef" providerId="ADAL" clId="{00307162-70A7-448C-B5B3-5BBB1220F1C6}" dt="2025-08-29T20:55:58.961" v="17"/>
          <ac:spMkLst>
            <pc:docMk/>
            <pc:sldMk cId="839318525" sldId="442"/>
            <ac:spMk id="9" creationId="{00000000-0000-0000-0000-000000000000}"/>
          </ac:spMkLst>
        </pc:spChg>
        <pc:graphicFrameChg chg="del mod replId">
          <ac:chgData name="Abel Embaye" userId="e3111391-c017-4928-8685-684eb92342ef" providerId="ADAL" clId="{00307162-70A7-448C-B5B3-5BBB1220F1C6}" dt="2025-08-29T20:55:58.961" v="17"/>
          <ac:graphicFrameMkLst>
            <pc:docMk/>
            <pc:sldMk cId="839318525" sldId="442"/>
            <ac:graphicFrameMk id="3"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839318525" sldId="442"/>
            <ac:graphicFrameMk id="6"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2037219318" sldId="444"/>
        </pc:sldMkLst>
        <pc:spChg chg="add">
          <ac:chgData name="Abel Embaye" userId="e3111391-c017-4928-8685-684eb92342ef" providerId="ADAL" clId="{00307162-70A7-448C-B5B3-5BBB1220F1C6}" dt="2025-08-29T20:55:58.961" v="17"/>
          <ac:spMkLst>
            <pc:docMk/>
            <pc:sldMk cId="2037219318" sldId="444"/>
            <ac:spMk id="3" creationId="{00000000-0000-0000-0000-000000000000}"/>
          </ac:spMkLst>
        </pc:spChg>
        <pc:spChg chg="add">
          <ac:chgData name="Abel Embaye" userId="e3111391-c017-4928-8685-684eb92342ef" providerId="ADAL" clId="{00307162-70A7-448C-B5B3-5BBB1220F1C6}" dt="2025-08-29T20:55:58.961" v="17"/>
          <ac:spMkLst>
            <pc:docMk/>
            <pc:sldMk cId="2037219318" sldId="444"/>
            <ac:spMk id="10" creationId="{00000000-0000-0000-0000-000000000000}"/>
          </ac:spMkLst>
        </pc:spChg>
        <pc:graphicFrameChg chg="del mod replId">
          <ac:chgData name="Abel Embaye" userId="e3111391-c017-4928-8685-684eb92342ef" providerId="ADAL" clId="{00307162-70A7-448C-B5B3-5BBB1220F1C6}" dt="2025-08-29T20:55:58.961" v="17"/>
          <ac:graphicFrameMkLst>
            <pc:docMk/>
            <pc:sldMk cId="2037219318" sldId="444"/>
            <ac:graphicFrameMk id="4"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2037219318" sldId="444"/>
            <ac:graphicFrameMk id="9"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3313238186" sldId="487"/>
        </pc:sldMkLst>
        <pc:spChg chg="add">
          <ac:chgData name="Abel Embaye" userId="e3111391-c017-4928-8685-684eb92342ef" providerId="ADAL" clId="{00307162-70A7-448C-B5B3-5BBB1220F1C6}" dt="2025-08-29T20:55:58.961" v="17"/>
          <ac:spMkLst>
            <pc:docMk/>
            <pc:sldMk cId="3313238186" sldId="487"/>
            <ac:spMk id="7" creationId="{00000000-0000-0000-0000-000000000000}"/>
          </ac:spMkLst>
        </pc:spChg>
        <pc:spChg chg="add">
          <ac:chgData name="Abel Embaye" userId="e3111391-c017-4928-8685-684eb92342ef" providerId="ADAL" clId="{00307162-70A7-448C-B5B3-5BBB1220F1C6}" dt="2025-08-29T20:55:58.961" v="17"/>
          <ac:spMkLst>
            <pc:docMk/>
            <pc:sldMk cId="3313238186" sldId="487"/>
            <ac:spMk id="9" creationId="{00000000-0000-0000-0000-000000000000}"/>
          </ac:spMkLst>
        </pc:spChg>
        <pc:graphicFrameChg chg="del mod replId">
          <ac:chgData name="Abel Embaye" userId="e3111391-c017-4928-8685-684eb92342ef" providerId="ADAL" clId="{00307162-70A7-448C-B5B3-5BBB1220F1C6}" dt="2025-08-29T20:55:58.961" v="17"/>
          <ac:graphicFrameMkLst>
            <pc:docMk/>
            <pc:sldMk cId="3313238186" sldId="487"/>
            <ac:graphicFrameMk id="3" creationId="{00000000-0000-0000-0000-000000000000}"/>
          </ac:graphicFrameMkLst>
        </pc:graphicFrameChg>
        <pc:graphicFrameChg chg="del mod replId">
          <ac:chgData name="Abel Embaye" userId="e3111391-c017-4928-8685-684eb92342ef" providerId="ADAL" clId="{00307162-70A7-448C-B5B3-5BBB1220F1C6}" dt="2025-08-29T20:55:58.961" v="17"/>
          <ac:graphicFrameMkLst>
            <pc:docMk/>
            <pc:sldMk cId="3313238186" sldId="487"/>
            <ac:graphicFrameMk id="5" creationId="{00000000-0000-0000-0000-000000000000}"/>
          </ac:graphicFrameMkLst>
        </pc:graphicFrameChg>
      </pc:sldChg>
      <pc:sldChg chg="addSp delSp modSp mod delAnim modAnim">
        <pc:chgData name="Abel Embaye" userId="e3111391-c017-4928-8685-684eb92342ef" providerId="ADAL" clId="{00307162-70A7-448C-B5B3-5BBB1220F1C6}" dt="2025-08-29T20:55:59.494" v="22" actId="27636"/>
        <pc:sldMkLst>
          <pc:docMk/>
          <pc:sldMk cId="418208359" sldId="491"/>
        </pc:sldMkLst>
        <pc:spChg chg="add mod">
          <ac:chgData name="Abel Embaye" userId="e3111391-c017-4928-8685-684eb92342ef" providerId="ADAL" clId="{00307162-70A7-448C-B5B3-5BBB1220F1C6}" dt="2025-08-29T20:55:59.494" v="22" actId="27636"/>
          <ac:spMkLst>
            <pc:docMk/>
            <pc:sldMk cId="418208359" sldId="491"/>
            <ac:spMk id="21" creationId="{00000000-0000-0000-0000-000000000000}"/>
          </ac:spMkLst>
        </pc:spChg>
        <pc:graphicFrameChg chg="del mod replId">
          <ac:chgData name="Abel Embaye" userId="e3111391-c017-4928-8685-684eb92342ef" providerId="ADAL" clId="{00307162-70A7-448C-B5B3-5BBB1220F1C6}" dt="2025-08-29T20:55:58.961" v="17"/>
          <ac:graphicFrameMkLst>
            <pc:docMk/>
            <pc:sldMk cId="418208359" sldId="491"/>
            <ac:graphicFrameMk id="3"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3152645543" sldId="492"/>
        </pc:sldMkLst>
        <pc:spChg chg="add">
          <ac:chgData name="Abel Embaye" userId="e3111391-c017-4928-8685-684eb92342ef" providerId="ADAL" clId="{00307162-70A7-448C-B5B3-5BBB1220F1C6}" dt="2025-08-29T20:55:58.961" v="17"/>
          <ac:spMkLst>
            <pc:docMk/>
            <pc:sldMk cId="3152645543" sldId="492"/>
            <ac:spMk id="21" creationId="{00000000-0000-0000-0000-000000000000}"/>
          </ac:spMkLst>
        </pc:spChg>
        <pc:graphicFrameChg chg="del mod replId">
          <ac:chgData name="Abel Embaye" userId="e3111391-c017-4928-8685-684eb92342ef" providerId="ADAL" clId="{00307162-70A7-448C-B5B3-5BBB1220F1C6}" dt="2025-08-29T20:55:58.961" v="17"/>
          <ac:graphicFrameMkLst>
            <pc:docMk/>
            <pc:sldMk cId="3152645543" sldId="492"/>
            <ac:graphicFrameMk id="3" creationId="{00000000-0000-0000-0000-000000000000}"/>
          </ac:graphicFrameMkLst>
        </pc:graphicFrameChg>
      </pc:sldChg>
      <pc:sldChg chg="addSp delSp modSp mod delAnim modAnim">
        <pc:chgData name="Abel Embaye" userId="e3111391-c017-4928-8685-684eb92342ef" providerId="ADAL" clId="{00307162-70A7-448C-B5B3-5BBB1220F1C6}" dt="2025-08-29T20:55:58.961" v="17"/>
        <pc:sldMkLst>
          <pc:docMk/>
          <pc:sldMk cId="4015638212" sldId="493"/>
        </pc:sldMkLst>
        <pc:spChg chg="add">
          <ac:chgData name="Abel Embaye" userId="e3111391-c017-4928-8685-684eb92342ef" providerId="ADAL" clId="{00307162-70A7-448C-B5B3-5BBB1220F1C6}" dt="2025-08-29T20:55:58.961" v="17"/>
          <ac:spMkLst>
            <pc:docMk/>
            <pc:sldMk cId="4015638212" sldId="493"/>
            <ac:spMk id="21" creationId="{00000000-0000-0000-0000-000000000000}"/>
          </ac:spMkLst>
        </pc:spChg>
        <pc:graphicFrameChg chg="del mod replId">
          <ac:chgData name="Abel Embaye" userId="e3111391-c017-4928-8685-684eb92342ef" providerId="ADAL" clId="{00307162-70A7-448C-B5B3-5BBB1220F1C6}" dt="2025-08-29T20:55:58.961" v="17"/>
          <ac:graphicFrameMkLst>
            <pc:docMk/>
            <pc:sldMk cId="4015638212" sldId="493"/>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8/29/2025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307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vertical axis represents unemployment rate and ranges from 0 to 20%, in increments of 2%. The data is from the bar graph is tabulated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March 2020. Official unemployment estimate,  4. Estimate including those employed but not at work, 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April 2020. Official unemployment estimate, 15. Estimate including those employed but not at work, 19.5.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May 2020. Official unemployment estimate, 13. Estimate including those employed but not at work, 16.5.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June 2020. Official unemployment estimate, 11. Estimate including those employed but not at work, 12.5.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July 2020. Official unemployment estimate, 10.5. Estimate including those employed but not at work, 11.5.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August 2020. Official unemployment estimate, 9. Estimate including those employed but not at work, 10.</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September 2020. Official unemployment estimate, 8. Estimate including those employed but not at work, 8.5.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October 2020. Official unemployment estimate, 7. Estimate including those employed but not at work, 7.5.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November 2020. Official unemployment estimate, 7. Estimate including those employed but not at work, 7.5.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December 2020. Official unemployment estimate, 7. Estimate including those employed but not at work, 8.</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January 2021. Official unemployment estimate, 6.5. Estimate including those employed but not at work, 7.5.</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251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vertical axis for month to month change in employment ranges from negative 800,000 to 600,000, in increments of 100,000. The data from the bar graph is as follows. January 2021, 100,000. February 2021, 0. March 2020, negative 700,00. April 2020, 1000. May 2020, 10,000. June 2020, negative 300,00. July 2020, negative 350,00. August 2020, 350,000. September 2020, 300,000. October 2020, 50,000. November 2020, 10,000. December 2020, negative 150,00. January 2021, 450,000. February 2021, 200,000. March 2021, negative 100,00. April 2021, 10,000. May 2021, negative 20,000. June 2021, negative 200,00. July 2021, negative 210,00. August 2021, 400,000. September 2021, 350,000. October 2021, 300,000. November 2021, 400,000. December 2021, 450,000.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233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2007 to 2023, in increments of 1 year. The vertical axis represents wage changes, and ranges from negative 5 to 10, in increments of 1 percent. The economic recessions highlighted on the graph include the years as follows. 2007 to 2009 and 2020. The line in yellow for average hourly earnings starts at 4 in 2007, falls to 3 in early 2008, rises to 4.5 in mid 2008, falls to 2 in 2010, fluctuates constantly around 3 until 2019, peaks to 15 in late 2020, then plummets to negative 2 in late 2020, rises back to 4 in early 2021, and reaches 7 in late 2021 and ends at 4.5 in 2023. The line in blue for employment cost index starts at 4 in 2007, falls to 1 in 2009, fluctuates around 2until 2014, falls to 0.5 in late 2015, again fluctuates around 3 until 2020, and gradually peaks to 5.5 in 2022 and ends at 5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140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NOTE: In the digital chapter, Figure 9.6 is an interactive real-time data graph, which means it automatically updates when new data becomes available.</a:t>
            </a:r>
            <a:endParaRPr lang="en-US" sz="120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noProof="0"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horizontal axis represents year, and ranges from 1950 to 2020, in increments of 5 years. The vertical axis represents unemployment rate, and ranges from 2 to 10, in increments of 1 percent. The economic recessions highlighted on the graph include the years as follows. 1953 to 1954, 1957 to 1958, 1960 to 1961, 1968 to 1970, 1973 to 1975, 1980 to 1981, 1982 to 1983, 1990 to 1991, 2001 to 2002, 2007 to 2009, and 2020. The line representing unemployment starts at 5.1 in 1950, rises during recessions and falls during expansions. The line falls to 3 in 1953, rises to 5.5 in 1954, falls to 4.5 in 1957, then rises to 6.7 in 1957 and falls to 3.5 in 1969, rises to 8 in 1975. In 1983, the rate rises to 9.8, falls to 5.5 in 1990, and gradually rises and falls at 4.7 in 2007, rises to 9.8 in 2009, and falls to 4 in 2019. The line then rises to 8 in 2020 and falls to 4 in 2022.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091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972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data from the pie chart is as follows.</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Housing, 44.4%</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Transportation, 16.7%</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Food and beverages, 14.4%</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Medical care, 8.1%</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Education and communication, 5.8% </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Recreation 5.4%</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Other goods and services, 2.7%</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Apparel, 2.5%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37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11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4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1695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517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1972 to 2022, in increments of 10 years. The vertical axis represents interest rate and ranges from negative 10 to 20, in increments of 5 percent.</a:t>
            </a:r>
          </a:p>
          <a:p>
            <a:r>
              <a:rPr lang="en-US" sz="1200" b="0" i="0" u="none" strike="noStrike" kern="1200" cap="none" noProof="0" dirty="0">
                <a:solidFill>
                  <a:schemeClr val="dk1"/>
                </a:solidFill>
                <a:effectLst/>
                <a:latin typeface="Arial"/>
                <a:ea typeface="Arial"/>
                <a:cs typeface="Arial"/>
                <a:sym typeface="Arial"/>
              </a:rPr>
              <a:t>The line in blue for real interest rate starts from 0 in 1972, falls to negative 6 in 1975. The line rises to negative 0.5 in 1977, and fluctuates below 0 till 1980 and rises to 5 in 1982, fluctuates and gradually falls to 0 in 1992, then rises to 3 in 1998 and falls to negative 1 in 2003. The line then rises to 3 in 2007 and immediately falls to negative 4 in 2008, and then rises to 2 in 2011. The line fluctuates around negative 1 until 2014, then reaches 0 in 2015, falls to negative 1 in 2017. The line then reaches 0.5 in 2020, falls to negative 7 in 2022 and ends at negative 1 in 2023. The line in yellow for nominal interest rate rises from 3.8 in 1972, to 8 in 1975, falls to 5 in 1977, and then rises to 15 in 1980, then gradually rises and falls in an irregular pattern, before falling to 0 in 2010, and runs along the horizontal axis until 2015, and beginning to rise again in 2019 to 2. The line then falls to 0 in 2020 and then ends at 5 in 2023. The area between years 1973 to 1975, 1980 to 1981, 1982 to 1983, 1990 to 1991, 2001 to 2002, 2007 to 2009, and year 2020 are shaded and indicate economic recession. All values are estimated.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015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vertical axis represents weight in market basket and ranges from 0 to 50%, in increments of 5%. The data is from the bar graph is tabulated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Housing. Households with low incomes, 45. Households with high incomes, 40.</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Food. Households with low incomes, 16. Households with high incomes, 15.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Transportation. Households with low incomes, 14. Households with high incomes, 18.</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Medical care. Households with low incomes, 9.5. Households with high incomes, 9.</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Recreation. Households with low incomes, 5. Households with high incomes, 7.</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Education and communication. Households with low incomes, 8. Households with high incomes, 10.</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Apparel. Households with low incomes, 7. Households with high incomes, 8.</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Other goods and services. Households with low incomes, 8. Households with high incomes, 6.</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5422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3777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4110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491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flow diagram is as follows. Working age population, 266.8 million, branches into labor force, 167.0 million, and not in labor force, 99.9 million. Labor force branches into employed, 161.0 million, and unemployed, 6.0 million. Not in labor branches into not available for work, homemakers, retirees, full time students, et cetera, 94.1 million and currently want a job, but not working, 5.8 million. Currently want a job, but not working branches into discouraged workers, 0.3 million, and not currently looking for work because of childcare responsibilities, transportation problems, or other reasons, 5.5 million.</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914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07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2000 to 2022, in increments of 2 years. The vertical axis represents unemployment rate, and ranges from 0 to 25 percentage in increments of 5 percentages. The year 2001, the area between years 2007 to 2009, and year 2021 are shaded to indicate economic recession. The lines for official measure of unemployment, and broader measure of unemployment follow almost identical paths with small, tightly grouped rises and falls, with the broader measure of unemployment line higher on the graph. The official measure of unemployment curve, in blue, begins at 4% in 2000, rises through the first shaded area in 2001 to 6% in 2003, and gradually falls before the second shaded area in 2007 to 2009, and rises to 9% by the end of 2009, and falls steadily back to 4% in early 2020. The curve then peaks to 23% in mid 2020, then falls to 14% in later 2020, and ends at 7.5% in 2023. The broader measure of unemployment curve, in red, begins at 7% in 2000, rises through the first shaded area to 9.5% in 2003, and gradually falls before the second shaded area, and rises to 17% by the end of 2009, and falling steadily to 6% in early 2020. The curve then peaks to 15% in mid 2020, then falls to 7% in later 2020, and ends at 4%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9737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ethnic group and educational level, and the vertical axis represents unemployment rate. The horizontal line for unemployment rate for the total population is set at 3.6%. </a:t>
            </a:r>
          </a:p>
          <a:p>
            <a:r>
              <a:rPr lang="en-US" sz="1200" b="0" i="0" u="none" strike="noStrike" kern="1200" cap="none" noProof="0" dirty="0">
                <a:solidFill>
                  <a:schemeClr val="dk1"/>
                </a:solidFill>
                <a:effectLst/>
                <a:latin typeface="Arial"/>
                <a:ea typeface="Arial"/>
                <a:cs typeface="Arial"/>
                <a:sym typeface="Arial"/>
              </a:rPr>
              <a:t>The data from the bar graph by ethnic group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Whites, 3.1%</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Asians, 3.3%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Hispanics, 4.5%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African Americans, 6%</a:t>
            </a:r>
          </a:p>
          <a:p>
            <a:r>
              <a:rPr lang="en-US" sz="1200" b="0" i="0" u="none" strike="noStrike" kern="1200" cap="none" noProof="0" dirty="0">
                <a:solidFill>
                  <a:schemeClr val="dk1"/>
                </a:solidFill>
                <a:effectLst/>
                <a:latin typeface="Arial"/>
                <a:ea typeface="Arial"/>
                <a:cs typeface="Arial"/>
                <a:sym typeface="Arial"/>
              </a:rPr>
              <a:t>The data from the bar graph by educational level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College graduates,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High school graduates, no college, 3.8%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High school dropouts, 6%</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528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280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1948 to 2020, in increments of 10 from 1960 to 2020. The vertical axis represents labor force participation rate and ranges from 0 to 90, in increments of 10. The line in red, for women, begins at 30.2 in 1948, rises to 66 in 2000, and falls to 60 in 2020. The line in blue, for men, begins at 88 in 1948 and falls consistently through 80 in 1980 to 70 in 2020. All values are estimated.</a:t>
            </a:r>
            <a:endParaRPr lang="en-US" sz="1800" dirty="0">
              <a:effectLst/>
              <a:latin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364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9</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167747" y="3252789"/>
            <a:ext cx="3311237" cy="1186345"/>
          </a:xfrm>
        </p:spPr>
        <p:txBody>
          <a:bodyPr/>
          <a:lstStyle/>
          <a:p>
            <a:pPr lvl="0">
              <a:buSzPts val="2200"/>
            </a:pPr>
            <a:r>
              <a:rPr lang="en-US" noProof="0" dirty="0"/>
              <a:t>Unemployment and Inflation</a:t>
            </a:r>
            <a:endParaRPr lang="en-US" noProof="0" dirty="0">
              <a:solidFill>
                <a:schemeClr val="tx1"/>
              </a:solidFill>
            </a:endParaRP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Figure 9.1 The Employment Status of the Civilian Working-Age Population, June 2023 </a:t>
            </a:r>
            <a:r>
              <a:rPr lang="en-US" sz="2000" b="0" noProof="0" dirty="0"/>
              <a:t>(4 of 4)</a:t>
            </a:r>
            <a:endParaRPr lang="en-US" sz="2000" noProof="0" dirty="0"/>
          </a:p>
        </p:txBody>
      </p:sp>
      <p:sp>
        <p:nvSpPr>
          <p:cNvPr id="6" name="Content Placeholder 5"/>
          <p:cNvSpPr>
            <a:spLocks noGrp="1"/>
          </p:cNvSpPr>
          <p:nvPr>
            <p:ph sz="quarter" idx="15"/>
          </p:nvPr>
        </p:nvSpPr>
        <p:spPr>
          <a:xfrm>
            <a:off x="457199" y="1571097"/>
            <a:ext cx="2645597" cy="2383683"/>
          </a:xfrm>
        </p:spPr>
        <p:txBody>
          <a:bodyPr/>
          <a:lstStyle/>
          <a:p>
            <a:pPr marL="0" lvl="0" indent="0">
              <a:spcBef>
                <a:spcPts val="0"/>
              </a:spcBef>
              <a:buSzPts val="2200"/>
              <a:buNone/>
            </a:pPr>
            <a:r>
              <a:rPr lang="en-US" sz="2000" noProof="0" dirty="0"/>
              <a:t>… and the </a:t>
            </a:r>
            <a:r>
              <a:rPr lang="en-US" sz="2000" b="1" noProof="0" dirty="0"/>
              <a:t>employment-population ratio</a:t>
            </a:r>
            <a:r>
              <a:rPr lang="en-US" sz="2000" noProof="0" dirty="0"/>
              <a:t>: The percentage of the working-age population that is employed:</a:t>
            </a:r>
          </a:p>
        </p:txBody>
      </p:sp>
      <p:pic>
        <p:nvPicPr>
          <p:cNvPr id="8" name="Picture 7" descr="Working age population, 266.8 million, leads to labor force, 167.0 million. Labor force branches into employed, 161.0 million and unemployed, 6.0 million.">
            <a:extLst>
              <a:ext uri="{FF2B5EF4-FFF2-40B4-BE49-F238E27FC236}">
                <a16:creationId xmlns:a16="http://schemas.microsoft.com/office/drawing/2014/main" id="{81B8F971-0F61-2170-6F3C-B3CA9E49144C}"/>
              </a:ext>
            </a:extLst>
          </p:cNvPr>
          <p:cNvPicPr>
            <a:picLocks noChangeAspect="1"/>
          </p:cNvPicPr>
          <p:nvPr/>
        </p:nvPicPr>
        <p:blipFill rotWithShape="1">
          <a:blip r:embed="rId2"/>
          <a:srcRect r="50000" b="38053"/>
          <a:stretch/>
        </p:blipFill>
        <p:spPr>
          <a:xfrm>
            <a:off x="4401114" y="1567577"/>
            <a:ext cx="3639779" cy="3258069"/>
          </a:xfrm>
          <a:prstGeom prst="rect">
            <a:avLst/>
          </a:prstGeom>
        </p:spPr>
      </p:pic>
      <mc:AlternateContent xmlns:mc="http://schemas.openxmlformats.org/markup-compatibility/2006">
        <mc:Choice xmlns:a14="http://schemas.microsoft.com/office/drawing/2010/main" Requires="a14">
          <p:sp>
            <p:nvSpPr>
              <p:cNvPr id="9" name="Object 8" descr="Left parenthesis start fraction employed over working age population end fraction right parenthesis times 100 = employment to population ratio."/>
              <p:cNvSpPr txBox="1"/>
              <p:nvPr/>
            </p:nvSpPr>
            <p:spPr>
              <a:xfrm>
                <a:off x="1008063" y="4960938"/>
                <a:ext cx="5913437" cy="61277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m:rPr>
                                  <m:sty m:val="p"/>
                                </m:rPr>
                                <a:rPr lang="en-US" i="1">
                                  <a:solidFill>
                                    <a:srgbClr val="000000"/>
                                  </a:solidFill>
                                  <a:latin typeface="Cambria Math" panose="02040503050406030204" pitchFamily="18" charset="0"/>
                                </a:rPr>
                                <m:t>Employed</m:t>
                              </m:r>
                            </m:num>
                            <m:den>
                              <m:r>
                                <m:rPr>
                                  <m:sty m:val="p"/>
                                </m:rPr>
                                <a:rPr lang="en-US" i="1">
                                  <a:solidFill>
                                    <a:srgbClr val="000000"/>
                                  </a:solidFill>
                                  <a:latin typeface="Cambria Math" panose="02040503050406030204" pitchFamily="18" charset="0"/>
                                </a:rPr>
                                <m:t>Working</m:t>
                              </m:r>
                              <m:r>
                                <a:rPr lang="en-US" i="1">
                                  <a:solidFill>
                                    <a:srgbClr val="000000"/>
                                  </a:solidFill>
                                  <a:latin typeface="Cambria Math" panose="02040503050406030204" pitchFamily="18" charset="0"/>
                                </a:rPr>
                                <m:t>−</m:t>
                              </m:r>
                              <m:r>
                                <m:rPr>
                                  <m:sty m:val="p"/>
                                </m:rPr>
                                <a:rPr lang="en-US" i="1">
                                  <a:solidFill>
                                    <a:srgbClr val="000000"/>
                                  </a:solidFill>
                                  <a:latin typeface="Cambria Math" panose="02040503050406030204" pitchFamily="18" charset="0"/>
                                </a:rPr>
                                <m:t>age</m:t>
                              </m:r>
                              <m:r>
                                <a:rPr lang="en-US" i="1">
                                  <a:solidFill>
                                    <a:srgbClr val="000000"/>
                                  </a:solidFill>
                                  <a:latin typeface="Cambria Math" panose="02040503050406030204" pitchFamily="18" charset="0"/>
                                </a:rPr>
                                <m:t> </m:t>
                              </m:r>
                              <m:r>
                                <m:rPr>
                                  <m:sty m:val="p"/>
                                </m:rPr>
                                <a:rPr lang="en-US" i="1">
                                  <a:solidFill>
                                    <a:srgbClr val="000000"/>
                                  </a:solidFill>
                                  <a:latin typeface="Cambria Math" panose="02040503050406030204" pitchFamily="18" charset="0"/>
                                </a:rPr>
                                <m:t>population</m:t>
                              </m:r>
                            </m:den>
                          </m:f>
                        </m:e>
                      </m:d>
                      <m:r>
                        <a:rPr lang="en-US" i="1">
                          <a:solidFill>
                            <a:srgbClr val="000000"/>
                          </a:solidFill>
                          <a:latin typeface="Cambria Math" panose="02040503050406030204" pitchFamily="18" charset="0"/>
                        </a:rPr>
                        <m:t>×100=</m:t>
                      </m:r>
                      <m:r>
                        <m:rPr>
                          <m:sty m:val="p"/>
                        </m:rPr>
                        <a:rPr lang="en-US" i="1">
                          <a:solidFill>
                            <a:srgbClr val="000000"/>
                          </a:solidFill>
                          <a:latin typeface="Cambria Math" panose="02040503050406030204" pitchFamily="18" charset="0"/>
                        </a:rPr>
                        <m:t>Employment</m:t>
                      </m:r>
                      <m:r>
                        <a:rPr lang="en-US" i="1">
                          <a:solidFill>
                            <a:srgbClr val="000000"/>
                          </a:solidFill>
                          <a:latin typeface="Cambria Math" panose="02040503050406030204" pitchFamily="18" charset="0"/>
                        </a:rPr>
                        <m:t>−</m:t>
                      </m:r>
                      <m:r>
                        <m:rPr>
                          <m:sty m:val="p"/>
                        </m:rPr>
                        <a:rPr lang="en-US" i="1">
                          <a:solidFill>
                            <a:srgbClr val="000000"/>
                          </a:solidFill>
                          <a:latin typeface="Cambria Math" panose="02040503050406030204" pitchFamily="18" charset="0"/>
                        </a:rPr>
                        <m:t>population</m:t>
                      </m:r>
                      <m:r>
                        <a:rPr lang="en-US" i="1">
                          <a:solidFill>
                            <a:srgbClr val="000000"/>
                          </a:solidFill>
                          <a:latin typeface="Cambria Math" panose="02040503050406030204" pitchFamily="18" charset="0"/>
                        </a:rPr>
                        <m:t>  </m:t>
                      </m:r>
                      <m:r>
                        <m:rPr>
                          <m:sty m:val="p"/>
                        </m:rPr>
                        <a:rPr lang="en-US" i="1">
                          <a:solidFill>
                            <a:srgbClr val="000000"/>
                          </a:solidFill>
                          <a:latin typeface="Cambria Math" panose="02040503050406030204" pitchFamily="18" charset="0"/>
                        </a:rPr>
                        <m:t>ratio</m:t>
                      </m:r>
                    </m:oMath>
                  </m:oMathPara>
                </a14:m>
                <a:endParaRPr lang="en-US"/>
              </a:p>
            </p:txBody>
          </p:sp>
        </mc:Choice>
        <mc:Fallback>
          <p:sp>
            <p:nvSpPr>
              <p:cNvPr id="9" name="Object 8" descr="Left parenthesis start fraction employed over working age population end fraction right parenthesis times 100 = employment to population ratio."/>
              <p:cNvSpPr txBox="1">
                <a:spLocks noRot="1" noChangeAspect="1" noMove="1" noResize="1" noEditPoints="1" noAdjustHandles="1" noChangeArrowheads="1" noChangeShapeType="1" noTextEdit="1"/>
              </p:cNvSpPr>
              <p:nvPr/>
            </p:nvSpPr>
            <p:spPr>
              <a:xfrm>
                <a:off x="1008063" y="4960938"/>
                <a:ext cx="5913437" cy="612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6" descr="start fraction 161.0 million over 266.8 million end fraction times 100 = 60.3%."/>
              <p:cNvSpPr txBox="1"/>
              <p:nvPr/>
            </p:nvSpPr>
            <p:spPr>
              <a:xfrm>
                <a:off x="896938" y="5616575"/>
                <a:ext cx="2997200" cy="68580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161.0</m:t>
                              </m:r>
                              <m:r>
                                <m:rPr>
                                  <m:sty m:val="p"/>
                                </m:rPr>
                                <a:rPr lang="en-US" i="1">
                                  <a:solidFill>
                                    <a:srgbClr val="000000"/>
                                  </a:solidFill>
                                  <a:latin typeface="Cambria Math" panose="02040503050406030204" pitchFamily="18" charset="0"/>
                                </a:rPr>
                                <m:t>million</m:t>
                              </m:r>
                            </m:num>
                            <m:den>
                              <m:r>
                                <a:rPr lang="en-US" i="1">
                                  <a:solidFill>
                                    <a:srgbClr val="000000"/>
                                  </a:solidFill>
                                  <a:latin typeface="Cambria Math" panose="02040503050406030204" pitchFamily="18" charset="0"/>
                                </a:rPr>
                                <m:t>266.8</m:t>
                              </m:r>
                              <m:r>
                                <m:rPr>
                                  <m:sty m:val="p"/>
                                </m:rPr>
                                <a:rPr lang="en-US" i="1">
                                  <a:solidFill>
                                    <a:srgbClr val="000000"/>
                                  </a:solidFill>
                                  <a:latin typeface="Cambria Math" panose="02040503050406030204" pitchFamily="18" charset="0"/>
                                </a:rPr>
                                <m:t>million</m:t>
                              </m:r>
                            </m:den>
                          </m:f>
                        </m:e>
                      </m:d>
                      <m:r>
                        <a:rPr lang="en-US" i="1">
                          <a:solidFill>
                            <a:srgbClr val="000000"/>
                          </a:solidFill>
                          <a:latin typeface="Cambria Math" panose="02040503050406030204" pitchFamily="18" charset="0"/>
                        </a:rPr>
                        <m:t>×100=60.3%.</m:t>
                      </m:r>
                    </m:oMath>
                  </m:oMathPara>
                </a14:m>
                <a:endParaRPr lang="en-US"/>
              </a:p>
            </p:txBody>
          </p:sp>
        </mc:Choice>
        <mc:Fallback>
          <p:sp>
            <p:nvSpPr>
              <p:cNvPr id="7" name="Object 6" descr="start fraction 161.0 million over 266.8 million end fraction times 100 = 60.3%."/>
              <p:cNvSpPr txBox="1">
                <a:spLocks noRot="1" noChangeAspect="1" noMove="1" noResize="1" noEditPoints="1" noAdjustHandles="1" noChangeArrowheads="1" noChangeShapeType="1" noTextEdit="1"/>
              </p:cNvSpPr>
              <p:nvPr/>
            </p:nvSpPr>
            <p:spPr>
              <a:xfrm>
                <a:off x="896938" y="5616575"/>
                <a:ext cx="2997200" cy="6858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32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Problems with Measuring the Unemployment Rate</a:t>
            </a:r>
          </a:p>
        </p:txBody>
      </p:sp>
      <p:sp>
        <p:nvSpPr>
          <p:cNvPr id="3" name="Content Placeholder 2"/>
          <p:cNvSpPr>
            <a:spLocks noGrp="1"/>
          </p:cNvSpPr>
          <p:nvPr>
            <p:ph sz="quarter" idx="13"/>
          </p:nvPr>
        </p:nvSpPr>
        <p:spPr/>
        <p:txBody>
          <a:bodyPr/>
          <a:lstStyle/>
          <a:p>
            <a:pPr marL="0" lvl="0" indent="0">
              <a:spcBef>
                <a:spcPts val="0"/>
              </a:spcBef>
              <a:buSzPts val="2200"/>
              <a:buNone/>
            </a:pPr>
            <a:r>
              <a:rPr lang="en-US" sz="2000" noProof="0" dirty="0">
                <a:solidFill>
                  <a:schemeClr val="tx1"/>
                </a:solidFill>
              </a:rPr>
              <a:t>The unemployment rate measured by the B</a:t>
            </a:r>
            <a:r>
              <a:rPr lang="en-US" sz="100" noProof="0" dirty="0">
                <a:solidFill>
                  <a:schemeClr val="tx1"/>
                </a:solidFill>
              </a:rPr>
              <a:t> </a:t>
            </a:r>
            <a:r>
              <a:rPr lang="en-US" sz="2000" noProof="0" dirty="0">
                <a:solidFill>
                  <a:schemeClr val="tx1"/>
                </a:solidFill>
              </a:rPr>
              <a:t>L</a:t>
            </a:r>
            <a:r>
              <a:rPr lang="en-US" sz="100" noProof="0" dirty="0">
                <a:solidFill>
                  <a:schemeClr val="tx1"/>
                </a:solidFill>
              </a:rPr>
              <a:t> </a:t>
            </a:r>
            <a:r>
              <a:rPr lang="en-US" sz="2000" noProof="0" dirty="0">
                <a:solidFill>
                  <a:schemeClr val="tx1"/>
                </a:solidFill>
              </a:rPr>
              <a:t>S is not a perfect measure of joblessness. Why?</a:t>
            </a:r>
          </a:p>
          <a:p>
            <a:pPr marL="255600" lvl="0"/>
            <a:r>
              <a:rPr lang="en-US" sz="2000" noProof="0" dirty="0">
                <a:solidFill>
                  <a:schemeClr val="tx1"/>
                </a:solidFill>
              </a:rPr>
              <a:t>It may </a:t>
            </a:r>
            <a:r>
              <a:rPr lang="en-US" sz="2000" b="1" noProof="0" dirty="0">
                <a:solidFill>
                  <a:schemeClr val="tx1"/>
                </a:solidFill>
              </a:rPr>
              <a:t>understate</a:t>
            </a:r>
            <a:r>
              <a:rPr lang="en-US" sz="2000" noProof="0" dirty="0">
                <a:solidFill>
                  <a:schemeClr val="tx1"/>
                </a:solidFill>
              </a:rPr>
              <a:t> unemployment:</a:t>
            </a:r>
          </a:p>
          <a:p>
            <a:pPr lvl="1" indent="-285750"/>
            <a:r>
              <a:rPr lang="en-US" sz="2000" noProof="0" dirty="0">
                <a:solidFill>
                  <a:schemeClr val="tx1"/>
                </a:solidFill>
              </a:rPr>
              <a:t>Distinguishing between people who are </a:t>
            </a:r>
            <a:r>
              <a:rPr lang="en-US" sz="2000" b="1" noProof="0" dirty="0">
                <a:solidFill>
                  <a:schemeClr val="tx1"/>
                </a:solidFill>
              </a:rPr>
              <a:t>unemployed </a:t>
            </a:r>
            <a:r>
              <a:rPr lang="en-US" sz="2000" noProof="0" dirty="0">
                <a:solidFill>
                  <a:schemeClr val="tx1"/>
                </a:solidFill>
              </a:rPr>
              <a:t>and</a:t>
            </a:r>
            <a:r>
              <a:rPr lang="en-US" sz="2000" b="1" noProof="0" dirty="0">
                <a:solidFill>
                  <a:schemeClr val="tx1"/>
                </a:solidFill>
              </a:rPr>
              <a:t> not in the labor force</a:t>
            </a:r>
            <a:r>
              <a:rPr lang="en-US" sz="2000" noProof="0" dirty="0">
                <a:solidFill>
                  <a:schemeClr val="tx1"/>
                </a:solidFill>
              </a:rPr>
              <a:t> requires judgment (should we exclude “discouraged workers?”)</a:t>
            </a:r>
          </a:p>
          <a:p>
            <a:pPr lvl="1" indent="-285750"/>
            <a:r>
              <a:rPr lang="en-US" sz="2000" noProof="0" dirty="0">
                <a:solidFill>
                  <a:schemeClr val="tx1"/>
                </a:solidFill>
              </a:rPr>
              <a:t>Only measures employment, not intensity of employment (full-time v</a:t>
            </a:r>
            <a:r>
              <a:rPr lang="en-US" sz="100" noProof="0" dirty="0">
                <a:solidFill>
                  <a:schemeClr val="tx1"/>
                </a:solidFill>
              </a:rPr>
              <a:t>ersu</a:t>
            </a:r>
            <a:r>
              <a:rPr lang="en-US" sz="2000" noProof="0" dirty="0">
                <a:solidFill>
                  <a:schemeClr val="tx1"/>
                </a:solidFill>
              </a:rPr>
              <a:t>s. part-time; some people are </a:t>
            </a:r>
            <a:r>
              <a:rPr lang="en-US" sz="2000" b="1" noProof="0" dirty="0">
                <a:solidFill>
                  <a:schemeClr val="tx1"/>
                </a:solidFill>
              </a:rPr>
              <a:t>underemployed</a:t>
            </a:r>
            <a:r>
              <a:rPr lang="en-US" sz="2000" noProof="0" dirty="0">
                <a:solidFill>
                  <a:schemeClr val="tx1"/>
                </a:solidFill>
              </a:rPr>
              <a:t>)</a:t>
            </a:r>
          </a:p>
          <a:p>
            <a:pPr marL="255600" lvl="0"/>
            <a:r>
              <a:rPr lang="en-US" sz="2000" noProof="0" dirty="0">
                <a:solidFill>
                  <a:schemeClr val="tx1"/>
                </a:solidFill>
              </a:rPr>
              <a:t>It may </a:t>
            </a:r>
            <a:r>
              <a:rPr lang="en-US" sz="2000" b="1" noProof="0" dirty="0">
                <a:solidFill>
                  <a:schemeClr val="tx1"/>
                </a:solidFill>
              </a:rPr>
              <a:t>overstate</a:t>
            </a:r>
            <a:r>
              <a:rPr lang="en-US" sz="2000" noProof="0" dirty="0">
                <a:solidFill>
                  <a:schemeClr val="tx1"/>
                </a:solidFill>
              </a:rPr>
              <a:t> unemployment:</a:t>
            </a:r>
          </a:p>
          <a:p>
            <a:pPr lvl="1" indent="-285750"/>
            <a:r>
              <a:rPr lang="en-US" sz="2000" noProof="0" dirty="0">
                <a:solidFill>
                  <a:schemeClr val="tx1"/>
                </a:solidFill>
              </a:rPr>
              <a:t>People might claim falsely to be actively looking for work</a:t>
            </a:r>
          </a:p>
          <a:p>
            <a:pPr lvl="1" indent="-285750"/>
            <a:r>
              <a:rPr lang="en-US" sz="2000" noProof="0" dirty="0">
                <a:solidFill>
                  <a:schemeClr val="tx1"/>
                </a:solidFill>
              </a:rPr>
              <a:t>May claim not to be working to evade taxes or keep criminal activity unnoticed</a:t>
            </a:r>
          </a:p>
        </p:txBody>
      </p:sp>
    </p:spTree>
    <p:extLst>
      <p:ext uri="{BB962C8B-B14F-4D97-AF65-F5344CB8AC3E}">
        <p14:creationId xmlns:p14="http://schemas.microsoft.com/office/powerpoint/2010/main" val="4012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6" y="185419"/>
            <a:ext cx="8229600" cy="1225987"/>
          </a:xfrm>
        </p:spPr>
        <p:txBody>
          <a:bodyPr/>
          <a:lstStyle/>
          <a:p>
            <a:r>
              <a:rPr lang="en-US" sz="2400" noProof="0" dirty="0">
                <a:solidFill>
                  <a:schemeClr val="tx2"/>
                </a:solidFill>
              </a:rPr>
              <a:t>Figure 9.2 The Official Unemployment Rate and a Broad Measure of the Unemployment Rate, Jan 2000–June 2023</a:t>
            </a:r>
          </a:p>
        </p:txBody>
      </p:sp>
      <p:pic>
        <p:nvPicPr>
          <p:cNvPr id="7" name="Picture 6" descr="A line graph depicts the official unemployment rate and a broad measure of the unemployment rate between January 2000 and June 2023. For long description in Notes pane, press F6.">
            <a:extLst>
              <a:ext uri="{FF2B5EF4-FFF2-40B4-BE49-F238E27FC236}">
                <a16:creationId xmlns:a16="http://schemas.microsoft.com/office/drawing/2014/main" id="{79C25BCA-CE04-6906-AE87-694CBA0449DB}"/>
              </a:ext>
            </a:extLst>
          </p:cNvPr>
          <p:cNvPicPr>
            <a:picLocks noChangeAspect="1"/>
          </p:cNvPicPr>
          <p:nvPr/>
        </p:nvPicPr>
        <p:blipFill>
          <a:blip r:embed="rId3"/>
          <a:stretch>
            <a:fillRect/>
          </a:stretch>
        </p:blipFill>
        <p:spPr>
          <a:xfrm>
            <a:off x="1110471" y="1582203"/>
            <a:ext cx="6923058" cy="3154716"/>
          </a:xfrm>
          <a:prstGeom prst="rect">
            <a:avLst/>
          </a:prstGeom>
        </p:spPr>
      </p:pic>
      <p:sp>
        <p:nvSpPr>
          <p:cNvPr id="9" name="Content Placeholder 8"/>
          <p:cNvSpPr>
            <a:spLocks noGrp="1"/>
          </p:cNvSpPr>
          <p:nvPr>
            <p:ph sz="quarter" idx="15"/>
          </p:nvPr>
        </p:nvSpPr>
        <p:spPr>
          <a:xfrm>
            <a:off x="468313" y="4910255"/>
            <a:ext cx="8218487" cy="1329889"/>
          </a:xfrm>
        </p:spPr>
        <p:txBody>
          <a:bodyPr/>
          <a:lstStyle/>
          <a:p>
            <a:pPr marL="0" lvl="0" indent="0">
              <a:spcBef>
                <a:spcPts val="600"/>
              </a:spcBef>
              <a:buSzPts val="2200"/>
              <a:buNone/>
            </a:pPr>
            <a:r>
              <a:rPr lang="en-US" sz="1800" noProof="0" dirty="0"/>
              <a:t>Some people suggest that we should include discouraged workers and underemployed workers in the unemployment statistics, to create a broader measure of unemployment.</a:t>
            </a:r>
          </a:p>
          <a:p>
            <a:pPr marL="255600">
              <a:spcBef>
                <a:spcPts val="600"/>
              </a:spcBef>
            </a:pPr>
            <a:r>
              <a:rPr lang="en-US" sz="1800" noProof="0" dirty="0"/>
              <a:t>The B</a:t>
            </a:r>
            <a:r>
              <a:rPr lang="en-US" sz="100" noProof="0" dirty="0"/>
              <a:t> </a:t>
            </a:r>
            <a:r>
              <a:rPr lang="en-US" sz="1800" noProof="0" dirty="0"/>
              <a:t>L</a:t>
            </a:r>
            <a:r>
              <a:rPr lang="en-US" sz="100" noProof="0" dirty="0"/>
              <a:t> </a:t>
            </a:r>
            <a:r>
              <a:rPr lang="en-US" sz="1800" noProof="0" dirty="0"/>
              <a:t>S measures this, calling it B</a:t>
            </a:r>
            <a:r>
              <a:rPr lang="en-US" sz="100" noProof="0" dirty="0"/>
              <a:t> </a:t>
            </a:r>
            <a:r>
              <a:rPr lang="en-US" sz="1800" noProof="0" dirty="0"/>
              <a:t>L</a:t>
            </a:r>
            <a:r>
              <a:rPr lang="en-US" sz="100" noProof="0" dirty="0"/>
              <a:t> </a:t>
            </a:r>
            <a:r>
              <a:rPr lang="en-US" sz="1800" noProof="0" dirty="0"/>
              <a:t>S series U-6.</a:t>
            </a:r>
          </a:p>
        </p:txBody>
      </p:sp>
    </p:spTree>
    <p:extLst>
      <p:ext uri="{BB962C8B-B14F-4D97-AF65-F5344CB8AC3E}">
        <p14:creationId xmlns:p14="http://schemas.microsoft.com/office/powerpoint/2010/main" val="111299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9.3 Unemployment Rates in the United States, June 2023</a:t>
            </a:r>
          </a:p>
        </p:txBody>
      </p:sp>
      <p:pic>
        <p:nvPicPr>
          <p:cNvPr id="6" name="Picture 5" descr="A bar graph depicts unemployment rates in the United States as of June 2023. For long description in Notes pane, press F6.">
            <a:extLst>
              <a:ext uri="{FF2B5EF4-FFF2-40B4-BE49-F238E27FC236}">
                <a16:creationId xmlns:a16="http://schemas.microsoft.com/office/drawing/2014/main" id="{70C9E883-11E5-89CC-A4C8-8B66ED920D1F}"/>
              </a:ext>
            </a:extLst>
          </p:cNvPr>
          <p:cNvPicPr>
            <a:picLocks noChangeAspect="1"/>
          </p:cNvPicPr>
          <p:nvPr/>
        </p:nvPicPr>
        <p:blipFill>
          <a:blip r:embed="rId3"/>
          <a:stretch>
            <a:fillRect/>
          </a:stretch>
        </p:blipFill>
        <p:spPr>
          <a:xfrm>
            <a:off x="707099" y="1557338"/>
            <a:ext cx="7729802" cy="3190966"/>
          </a:xfrm>
          <a:prstGeom prst="rect">
            <a:avLst/>
          </a:prstGeom>
        </p:spPr>
      </p:pic>
      <p:sp>
        <p:nvSpPr>
          <p:cNvPr id="7" name="Content Placeholder 6"/>
          <p:cNvSpPr>
            <a:spLocks noGrp="1"/>
          </p:cNvSpPr>
          <p:nvPr>
            <p:ph sz="quarter" idx="14"/>
          </p:nvPr>
        </p:nvSpPr>
        <p:spPr>
          <a:xfrm>
            <a:off x="468313" y="4980956"/>
            <a:ext cx="8229600" cy="1248394"/>
          </a:xfrm>
        </p:spPr>
        <p:txBody>
          <a:bodyPr/>
          <a:lstStyle/>
          <a:p>
            <a:pPr marL="0" lvl="0" indent="0">
              <a:spcBef>
                <a:spcPts val="600"/>
              </a:spcBef>
              <a:buSzPts val="2200"/>
              <a:buNone/>
            </a:pPr>
            <a:r>
              <a:rPr lang="en-US" sz="2000" noProof="0" dirty="0"/>
              <a:t>Unemployment rates vary by ethnic group…</a:t>
            </a:r>
          </a:p>
          <a:p>
            <a:pPr marL="0" lvl="0" indent="0">
              <a:spcBef>
                <a:spcPts val="600"/>
              </a:spcBef>
              <a:buSzPts val="2200"/>
              <a:buNone/>
            </a:pPr>
            <a:r>
              <a:rPr lang="en-US" sz="2000" noProof="0" dirty="0"/>
              <a:t>… and by education level.</a:t>
            </a:r>
          </a:p>
          <a:p>
            <a:pPr marL="255600">
              <a:spcBef>
                <a:spcPts val="600"/>
              </a:spcBef>
            </a:pPr>
            <a:r>
              <a:rPr lang="en-US" sz="2000" noProof="0" dirty="0"/>
              <a:t>These two observations are statistically related.</a:t>
            </a:r>
          </a:p>
        </p:txBody>
      </p:sp>
    </p:spTree>
    <p:extLst>
      <p:ext uri="{BB962C8B-B14F-4D97-AF65-F5344CB8AC3E}">
        <p14:creationId xmlns:p14="http://schemas.microsoft.com/office/powerpoint/2010/main" val="88836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Long Are People Typically Unemployed?</a:t>
            </a:r>
          </a:p>
        </p:txBody>
      </p:sp>
      <p:sp>
        <p:nvSpPr>
          <p:cNvPr id="7" name="Content Placeholder 6"/>
          <p:cNvSpPr>
            <a:spLocks noGrp="1"/>
          </p:cNvSpPr>
          <p:nvPr>
            <p:ph sz="quarter" idx="13"/>
          </p:nvPr>
        </p:nvSpPr>
        <p:spPr>
          <a:xfrm>
            <a:off x="457200" y="1552575"/>
            <a:ext cx="8218488" cy="1567816"/>
          </a:xfrm>
        </p:spPr>
        <p:txBody>
          <a:bodyPr/>
          <a:lstStyle/>
          <a:p>
            <a:pPr marL="0" lvl="0" indent="0">
              <a:buSzPts val="2200"/>
              <a:buNone/>
            </a:pPr>
            <a:r>
              <a:rPr lang="en-US" sz="2000" noProof="0" dirty="0"/>
              <a:t>Long periods of unemployment are bad for workers, as their skills decay and they risk becoming discouraged and depressed.</a:t>
            </a:r>
          </a:p>
          <a:p>
            <a:pPr marL="255600" lvl="0"/>
            <a:r>
              <a:rPr lang="en-US" sz="2000" noProof="0" dirty="0"/>
              <a:t>During the Great Depression of the 1930s, some people were unemployed for years at a time.</a:t>
            </a:r>
          </a:p>
        </p:txBody>
      </p:sp>
      <p:sp>
        <p:nvSpPr>
          <p:cNvPr id="8" name="Content Placeholder 7"/>
          <p:cNvSpPr>
            <a:spLocks noGrp="1"/>
          </p:cNvSpPr>
          <p:nvPr>
            <p:ph sz="quarter" idx="14"/>
          </p:nvPr>
        </p:nvSpPr>
        <p:spPr>
          <a:xfrm>
            <a:off x="457200" y="3234690"/>
            <a:ext cx="2137410" cy="365760"/>
          </a:xfrm>
        </p:spPr>
        <p:txBody>
          <a:bodyPr tIns="0" rIns="0" bIns="0"/>
          <a:lstStyle/>
          <a:p>
            <a:pPr marL="432" indent="0">
              <a:buNone/>
            </a:pPr>
            <a:r>
              <a:rPr lang="en-US" sz="2000" noProof="0" dirty="0"/>
              <a:t>Since World War</a:t>
            </a:r>
          </a:p>
        </p:txBody>
      </p:sp>
      <mc:AlternateContent xmlns:mc="http://schemas.openxmlformats.org/markup-compatibility/2006">
        <mc:Choice xmlns:a14="http://schemas.microsoft.com/office/drawing/2010/main" Requires="a14">
          <p:sp>
            <p:nvSpPr>
              <p:cNvPr id="21" name="Object 20" descr="2"/>
              <p:cNvSpPr txBox="1"/>
              <p:nvPr/>
            </p:nvSpPr>
            <p:spPr>
              <a:xfrm>
                <a:off x="2617470" y="3244608"/>
                <a:ext cx="245441" cy="30680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m:rPr>
                          <m:sty m:val="p"/>
                        </m:rPr>
                        <a:rPr lang="en-US" i="1">
                          <a:solidFill>
                            <a:srgbClr val="000000"/>
                          </a:solidFill>
                          <a:latin typeface="Cambria Math" panose="02040503050406030204" pitchFamily="18" charset="0"/>
                        </a:rPr>
                        <m:t>II</m:t>
                      </m:r>
                      <m:r>
                        <a:rPr lang="en-US" i="1">
                          <a:solidFill>
                            <a:srgbClr val="000000"/>
                          </a:solidFill>
                          <a:latin typeface="Cambria Math" panose="02040503050406030204" pitchFamily="18" charset="0"/>
                        </a:rPr>
                        <m:t>,</m:t>
                      </m:r>
                    </m:oMath>
                  </m:oMathPara>
                </a14:m>
                <a:endParaRPr lang="en-US"/>
              </a:p>
            </p:txBody>
          </p:sp>
        </mc:Choice>
        <mc:Fallback>
          <p:sp>
            <p:nvSpPr>
              <p:cNvPr id="21" name="Object 20" descr="2"/>
              <p:cNvSpPr txBox="1">
                <a:spLocks noRot="1" noChangeAspect="1" noMove="1" noResize="1" noEditPoints="1" noAdjustHandles="1" noChangeArrowheads="1" noChangeShapeType="1" noTextEdit="1"/>
              </p:cNvSpPr>
              <p:nvPr/>
            </p:nvSpPr>
            <p:spPr>
              <a:xfrm>
                <a:off x="2617470" y="3244608"/>
                <a:ext cx="245441" cy="306803"/>
              </a:xfrm>
              <a:prstGeom prst="rect">
                <a:avLst/>
              </a:prstGeom>
              <a:blipFill>
                <a:blip r:embed="rId3"/>
                <a:stretch>
                  <a:fillRect r="-7317"/>
                </a:stretch>
              </a:blipFill>
            </p:spPr>
            <p:txBody>
              <a:bodyPr/>
              <a:lstStyle/>
              <a:p>
                <a:r>
                  <a:rPr lang="en-US">
                    <a:noFill/>
                  </a:rPr>
                  <a:t> </a:t>
                </a:r>
              </a:p>
            </p:txBody>
          </p:sp>
        </mc:Fallback>
      </mc:AlternateContent>
      <p:sp>
        <p:nvSpPr>
          <p:cNvPr id="9" name="Content Placeholder 8"/>
          <p:cNvSpPr>
            <a:spLocks noGrp="1"/>
          </p:cNvSpPr>
          <p:nvPr>
            <p:ph sz="quarter" idx="15"/>
          </p:nvPr>
        </p:nvSpPr>
        <p:spPr>
          <a:xfrm>
            <a:off x="2971800" y="3234691"/>
            <a:ext cx="4457700" cy="365760"/>
          </a:xfrm>
        </p:spPr>
        <p:txBody>
          <a:bodyPr lIns="0" tIns="0" rIns="0" bIns="0"/>
          <a:lstStyle/>
          <a:p>
            <a:pPr marL="432" indent="0">
              <a:buNone/>
            </a:pPr>
            <a:r>
              <a:rPr lang="en-US" sz="2000" noProof="0" dirty="0"/>
              <a:t>the length of unemployment has been</a:t>
            </a:r>
          </a:p>
        </p:txBody>
      </p:sp>
      <p:sp>
        <p:nvSpPr>
          <p:cNvPr id="10" name="Content Placeholder 9"/>
          <p:cNvSpPr>
            <a:spLocks noGrp="1"/>
          </p:cNvSpPr>
          <p:nvPr>
            <p:ph sz="quarter" idx="16"/>
          </p:nvPr>
        </p:nvSpPr>
        <p:spPr>
          <a:xfrm>
            <a:off x="457200" y="3659995"/>
            <a:ext cx="8218488" cy="679596"/>
          </a:xfrm>
        </p:spPr>
        <p:txBody>
          <a:bodyPr tIns="0" rIns="0" bIns="0"/>
          <a:lstStyle/>
          <a:p>
            <a:pPr marL="432" indent="0">
              <a:buNone/>
            </a:pPr>
            <a:r>
              <a:rPr lang="en-US" sz="2000" noProof="0" dirty="0">
                <a:solidFill>
                  <a:schemeClr val="tx1"/>
                </a:solidFill>
              </a:rPr>
              <a:t>relatively low, but that changed dramatically with the 2007</a:t>
            </a:r>
            <a:r>
              <a:rPr lang="en-US" sz="2000" b="1" noProof="0" dirty="0">
                <a:solidFill>
                  <a:schemeClr val="tx1"/>
                </a:solidFill>
              </a:rPr>
              <a:t>–</a:t>
            </a:r>
            <a:r>
              <a:rPr lang="en-US" sz="2000" noProof="0" dirty="0">
                <a:solidFill>
                  <a:schemeClr val="tx1"/>
                </a:solidFill>
              </a:rPr>
              <a:t>2009 recession.</a:t>
            </a:r>
          </a:p>
        </p:txBody>
      </p:sp>
      <p:sp>
        <p:nvSpPr>
          <p:cNvPr id="11" name="Content Placeholder 10"/>
          <p:cNvSpPr>
            <a:spLocks noGrp="1"/>
          </p:cNvSpPr>
          <p:nvPr>
            <p:ph sz="quarter" idx="17"/>
          </p:nvPr>
        </p:nvSpPr>
        <p:spPr>
          <a:xfrm>
            <a:off x="457200" y="4410075"/>
            <a:ext cx="8229600" cy="1499236"/>
          </a:xfrm>
        </p:spPr>
        <p:txBody>
          <a:bodyPr tIns="0" rIns="0" bIns="0"/>
          <a:lstStyle/>
          <a:p>
            <a:pPr marL="255600" lvl="0"/>
            <a:r>
              <a:rPr lang="en-US" sz="2000" noProof="0" dirty="0"/>
              <a:t>The average length of unemployment more than doubled, from 4 months to 10 months.</a:t>
            </a:r>
          </a:p>
          <a:p>
            <a:pPr marL="255600" lvl="0"/>
            <a:r>
              <a:rPr lang="en-US" sz="2000" noProof="0" dirty="0"/>
              <a:t>After the 2020 </a:t>
            </a:r>
            <a:r>
              <a:rPr lang="en-US" sz="2000" noProof="0" dirty="0" err="1"/>
              <a:t>Covid</a:t>
            </a:r>
            <a:r>
              <a:rPr lang="en-US" sz="2000" noProof="0" dirty="0"/>
              <a:t> recession, the average length of unemployment exceeded 6 months.</a:t>
            </a:r>
          </a:p>
        </p:txBody>
      </p:sp>
    </p:spTree>
    <p:extLst>
      <p:ext uri="{BB962C8B-B14F-4D97-AF65-F5344CB8AC3E}">
        <p14:creationId xmlns:p14="http://schemas.microsoft.com/office/powerpoint/2010/main" val="315264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62865" cy="1097279"/>
          </a:xfrm>
        </p:spPr>
        <p:txBody>
          <a:bodyPr/>
          <a:lstStyle/>
          <a:p>
            <a:r>
              <a:rPr lang="en-US" sz="2600" noProof="0" dirty="0">
                <a:solidFill>
                  <a:schemeClr val="tx2"/>
                </a:solidFill>
              </a:rPr>
              <a:t>Figure 9.4 Trends in the Labor Force: Participation Rates of Adult Men and Women since 1948</a:t>
            </a:r>
          </a:p>
        </p:txBody>
      </p:sp>
      <p:pic>
        <p:nvPicPr>
          <p:cNvPr id="7" name="Picture 6" descr="A line graph depicts trends in the labor force, using participation rates for adult men and women since 1948. For long description in Notes pane, press F6.">
            <a:extLst>
              <a:ext uri="{FF2B5EF4-FFF2-40B4-BE49-F238E27FC236}">
                <a16:creationId xmlns:a16="http://schemas.microsoft.com/office/drawing/2014/main" id="{3D5D8157-6A0D-94F2-D22E-DDD4DB9F099A}"/>
              </a:ext>
            </a:extLst>
          </p:cNvPr>
          <p:cNvPicPr>
            <a:picLocks noChangeAspect="1"/>
          </p:cNvPicPr>
          <p:nvPr/>
        </p:nvPicPr>
        <p:blipFill>
          <a:blip r:embed="rId3"/>
          <a:stretch>
            <a:fillRect/>
          </a:stretch>
        </p:blipFill>
        <p:spPr>
          <a:xfrm>
            <a:off x="1511886" y="1581922"/>
            <a:ext cx="6120228" cy="2891539"/>
          </a:xfrm>
          <a:prstGeom prst="rect">
            <a:avLst/>
          </a:prstGeom>
        </p:spPr>
      </p:pic>
      <p:sp>
        <p:nvSpPr>
          <p:cNvPr id="6" name="Content Placeholder 5"/>
          <p:cNvSpPr>
            <a:spLocks noGrp="1"/>
          </p:cNvSpPr>
          <p:nvPr>
            <p:ph sz="quarter" idx="15"/>
          </p:nvPr>
        </p:nvSpPr>
        <p:spPr>
          <a:xfrm>
            <a:off x="457200" y="4582711"/>
            <a:ext cx="8229600" cy="1658069"/>
          </a:xfrm>
        </p:spPr>
        <p:txBody>
          <a:bodyPr/>
          <a:lstStyle/>
          <a:p>
            <a:pPr marL="0" lvl="0" indent="0">
              <a:spcBef>
                <a:spcPts val="600"/>
              </a:spcBef>
              <a:buSzPts val="2000"/>
              <a:buNone/>
            </a:pPr>
            <a:r>
              <a:rPr lang="en-US" sz="1800" noProof="0" dirty="0"/>
              <a:t>The labor force participation rate of adult men has declined gradually since 1948…</a:t>
            </a:r>
          </a:p>
          <a:p>
            <a:pPr marL="0" lvl="0" indent="0">
              <a:spcBef>
                <a:spcPts val="600"/>
              </a:spcBef>
              <a:buSzPts val="2000"/>
              <a:buNone/>
            </a:pPr>
            <a:r>
              <a:rPr lang="en-US" sz="1800" noProof="0" dirty="0"/>
              <a:t>… but it has increased significantly for adult women, making the overall rate higher today than it was then.</a:t>
            </a:r>
          </a:p>
          <a:p>
            <a:pPr marL="255600">
              <a:spcBef>
                <a:spcPts val="600"/>
              </a:spcBef>
            </a:pPr>
            <a:r>
              <a:rPr lang="en-US" sz="1800" noProof="0" dirty="0"/>
              <a:t>Recently, the rate for women has declined also.</a:t>
            </a:r>
          </a:p>
        </p:txBody>
      </p:sp>
    </p:spTree>
    <p:extLst>
      <p:ext uri="{BB962C8B-B14F-4D97-AF65-F5344CB8AC3E}">
        <p14:creationId xmlns:p14="http://schemas.microsoft.com/office/powerpoint/2010/main" val="16043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Establishment Survey</a:t>
            </a:r>
          </a:p>
        </p:txBody>
      </p:sp>
      <p:sp>
        <p:nvSpPr>
          <p:cNvPr id="7" name="Content Placeholder 6"/>
          <p:cNvSpPr>
            <a:spLocks noGrp="1"/>
          </p:cNvSpPr>
          <p:nvPr>
            <p:ph sz="quarter" idx="13"/>
          </p:nvPr>
        </p:nvSpPr>
        <p:spPr>
          <a:xfrm>
            <a:off x="457200" y="1552575"/>
            <a:ext cx="8218488" cy="784225"/>
          </a:xfrm>
        </p:spPr>
        <p:txBody>
          <a:bodyPr/>
          <a:lstStyle/>
          <a:p>
            <a:pPr marL="0" lvl="0" indent="0">
              <a:buSzPts val="2200"/>
              <a:buNone/>
            </a:pPr>
            <a:r>
              <a:rPr lang="en-US" sz="2000" noProof="0" dirty="0"/>
              <a:t>In addition to the household survey, the B</a:t>
            </a:r>
            <a:r>
              <a:rPr lang="en-US" sz="100" noProof="0" dirty="0"/>
              <a:t> </a:t>
            </a:r>
            <a:r>
              <a:rPr lang="en-US" sz="2000" noProof="0" dirty="0"/>
              <a:t>L</a:t>
            </a:r>
            <a:r>
              <a:rPr lang="en-US" sz="100" noProof="0" dirty="0"/>
              <a:t> </a:t>
            </a:r>
            <a:r>
              <a:rPr lang="en-US" sz="2000" noProof="0" dirty="0"/>
              <a:t>S also uses the </a:t>
            </a:r>
            <a:r>
              <a:rPr lang="en-US" sz="2000" b="1" noProof="0" dirty="0"/>
              <a:t>establishment survey</a:t>
            </a:r>
            <a:r>
              <a:rPr lang="en-US" sz="2000" noProof="0" dirty="0"/>
              <a:t>, (a.k.a. the </a:t>
            </a:r>
            <a:r>
              <a:rPr lang="en-US" sz="2000" b="1" noProof="0" dirty="0"/>
              <a:t>payroll survey</a:t>
            </a:r>
            <a:r>
              <a:rPr lang="en-US" sz="2000" noProof="0" dirty="0"/>
              <a:t>).</a:t>
            </a:r>
          </a:p>
        </p:txBody>
      </p:sp>
      <p:sp>
        <p:nvSpPr>
          <p:cNvPr id="8" name="Content Placeholder 7"/>
          <p:cNvSpPr>
            <a:spLocks noGrp="1"/>
          </p:cNvSpPr>
          <p:nvPr>
            <p:ph sz="quarter" idx="14"/>
          </p:nvPr>
        </p:nvSpPr>
        <p:spPr>
          <a:xfrm>
            <a:off x="457201" y="2460978"/>
            <a:ext cx="2511778" cy="349955"/>
          </a:xfrm>
        </p:spPr>
        <p:txBody>
          <a:bodyPr tIns="0" rIns="0" bIns="0"/>
          <a:lstStyle/>
          <a:p>
            <a:pPr marL="432" indent="0">
              <a:buNone/>
            </a:pPr>
            <a:r>
              <a:rPr lang="en-US" sz="2000" noProof="0" dirty="0"/>
              <a:t>This survey samples</a:t>
            </a:r>
          </a:p>
        </p:txBody>
      </p:sp>
      <mc:AlternateContent xmlns:mc="http://schemas.openxmlformats.org/markup-compatibility/2006">
        <mc:Choice xmlns:a14="http://schemas.microsoft.com/office/drawing/2010/main" Requires="a14">
          <p:sp>
            <p:nvSpPr>
              <p:cNvPr id="21" name="Object 20" descr="approximately 300,000"/>
              <p:cNvSpPr txBox="1"/>
              <p:nvPr/>
            </p:nvSpPr>
            <p:spPr>
              <a:xfrm>
                <a:off x="3008495" y="2482554"/>
                <a:ext cx="1165848" cy="30680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~300,000</m:t>
                      </m:r>
                    </m:oMath>
                  </m:oMathPara>
                </a14:m>
                <a:endParaRPr lang="en-US"/>
              </a:p>
            </p:txBody>
          </p:sp>
        </mc:Choice>
        <mc:Fallback>
          <p:sp>
            <p:nvSpPr>
              <p:cNvPr id="21" name="Object 20" descr="approximately 300,000"/>
              <p:cNvSpPr txBox="1">
                <a:spLocks noRot="1" noChangeAspect="1" noMove="1" noResize="1" noEditPoints="1" noAdjustHandles="1" noChangeArrowheads="1" noChangeShapeType="1" noTextEdit="1"/>
              </p:cNvSpPr>
              <p:nvPr/>
            </p:nvSpPr>
            <p:spPr>
              <a:xfrm>
                <a:off x="3008495" y="2482554"/>
                <a:ext cx="1165848" cy="306803"/>
              </a:xfrm>
              <a:prstGeom prst="rect">
                <a:avLst/>
              </a:prstGeom>
              <a:blipFill>
                <a:blip r:embed="rId2"/>
                <a:stretch>
                  <a:fillRect/>
                </a:stretch>
              </a:blipFill>
            </p:spPr>
            <p:txBody>
              <a:bodyPr/>
              <a:lstStyle/>
              <a:p>
                <a:r>
                  <a:rPr lang="en-US">
                    <a:noFill/>
                  </a:rPr>
                  <a:t> </a:t>
                </a:r>
              </a:p>
            </p:txBody>
          </p:sp>
        </mc:Fallback>
      </mc:AlternateContent>
      <p:sp>
        <p:nvSpPr>
          <p:cNvPr id="9" name="Content Placeholder 8"/>
          <p:cNvSpPr>
            <a:spLocks noGrp="1"/>
          </p:cNvSpPr>
          <p:nvPr>
            <p:ph sz="quarter" idx="15"/>
          </p:nvPr>
        </p:nvSpPr>
        <p:spPr>
          <a:xfrm>
            <a:off x="4240530" y="2460978"/>
            <a:ext cx="3497580" cy="349955"/>
          </a:xfrm>
        </p:spPr>
        <p:txBody>
          <a:bodyPr lIns="0" tIns="0" rIns="0" bIns="0"/>
          <a:lstStyle/>
          <a:p>
            <a:pPr marL="432" indent="0">
              <a:buNone/>
            </a:pPr>
            <a:r>
              <a:rPr lang="en-US" sz="2000" b="1" noProof="0" dirty="0"/>
              <a:t>establishments</a:t>
            </a:r>
            <a:r>
              <a:rPr lang="en-US" sz="2000" noProof="0" dirty="0"/>
              <a:t>, or places of</a:t>
            </a:r>
          </a:p>
        </p:txBody>
      </p:sp>
      <p:sp>
        <p:nvSpPr>
          <p:cNvPr id="10" name="Content Placeholder 9"/>
          <p:cNvSpPr>
            <a:spLocks noGrp="1"/>
          </p:cNvSpPr>
          <p:nvPr>
            <p:ph sz="quarter" idx="16"/>
          </p:nvPr>
        </p:nvSpPr>
        <p:spPr>
          <a:xfrm>
            <a:off x="457200" y="2897011"/>
            <a:ext cx="7098030" cy="356729"/>
          </a:xfrm>
        </p:spPr>
        <p:txBody>
          <a:bodyPr tIns="0" rIns="0" bIns="0"/>
          <a:lstStyle/>
          <a:p>
            <a:pPr marL="0" lvl="0" indent="0">
              <a:buSzPts val="2200"/>
              <a:buNone/>
            </a:pPr>
            <a:r>
              <a:rPr lang="en-US" sz="2000" noProof="0" dirty="0"/>
              <a:t>employment, about their employees. Disadvantages include:</a:t>
            </a:r>
          </a:p>
        </p:txBody>
      </p:sp>
      <p:sp>
        <p:nvSpPr>
          <p:cNvPr id="11" name="Content Placeholder 10"/>
          <p:cNvSpPr>
            <a:spLocks noGrp="1"/>
          </p:cNvSpPr>
          <p:nvPr>
            <p:ph sz="quarter" idx="17"/>
          </p:nvPr>
        </p:nvSpPr>
        <p:spPr>
          <a:xfrm>
            <a:off x="457200" y="3352094"/>
            <a:ext cx="8218488" cy="2172406"/>
          </a:xfrm>
        </p:spPr>
        <p:txBody>
          <a:bodyPr tIns="0" rIns="0" bIns="0"/>
          <a:lstStyle/>
          <a:p>
            <a:pPr marL="255600" lvl="0"/>
            <a:r>
              <a:rPr lang="en-US" sz="2000" noProof="0" dirty="0"/>
              <a:t>Self-employed people not surveyed (not on a company payroll)</a:t>
            </a:r>
          </a:p>
          <a:p>
            <a:pPr marL="255600" lvl="0"/>
            <a:r>
              <a:rPr lang="en-US" sz="2000" noProof="0" dirty="0"/>
              <a:t>Newly opened firms often omitted</a:t>
            </a:r>
          </a:p>
          <a:p>
            <a:pPr marL="255600" lvl="0"/>
            <a:r>
              <a:rPr lang="en-US" sz="2000" noProof="0" dirty="0"/>
              <a:t>Information on employment only, not unemployment</a:t>
            </a:r>
          </a:p>
          <a:p>
            <a:pPr marL="255600" lvl="0"/>
            <a:r>
              <a:rPr lang="en-US" sz="2000" noProof="0" dirty="0"/>
              <a:t>Numbers fluctuate depending on establishments included, often requiring large revisions</a:t>
            </a:r>
          </a:p>
        </p:txBody>
      </p:sp>
      <p:sp>
        <p:nvSpPr>
          <p:cNvPr id="12" name="Content Placeholder 11"/>
          <p:cNvSpPr>
            <a:spLocks noGrp="1"/>
          </p:cNvSpPr>
          <p:nvPr>
            <p:ph sz="quarter" idx="18"/>
          </p:nvPr>
        </p:nvSpPr>
        <p:spPr>
          <a:xfrm>
            <a:off x="457200" y="5593080"/>
            <a:ext cx="8218488" cy="644208"/>
          </a:xfrm>
        </p:spPr>
        <p:txBody>
          <a:bodyPr tIns="0" rIns="0" bIns="0"/>
          <a:lstStyle/>
          <a:p>
            <a:pPr marL="432" indent="0">
              <a:buNone/>
            </a:pPr>
            <a:r>
              <a:rPr lang="en-US" sz="2000" noProof="0" dirty="0"/>
              <a:t>However, a big advantage is that the data are determined by real payrolls, not self-reporting like the household survey.</a:t>
            </a:r>
          </a:p>
        </p:txBody>
      </p:sp>
    </p:spTree>
    <p:extLst>
      <p:ext uri="{BB962C8B-B14F-4D97-AF65-F5344CB8AC3E}">
        <p14:creationId xmlns:p14="http://schemas.microsoft.com/office/powerpoint/2010/main" val="401563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500"/>
                                        <p:tgtEl>
                                          <p:spTgt spid="11">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Effect transition="in" filter="fade">
                                      <p:cBhvr>
                                        <p:cTn id="35" dur="500"/>
                                        <p:tgtEl>
                                          <p:spTgt spid="11">
                                            <p:txEl>
                                              <p:pRg st="3" end="3"/>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P spid="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Table 9.1 Household and Establishment Survey Data for May and June 2023</a:t>
            </a:r>
          </a:p>
        </p:txBody>
      </p:sp>
      <p:graphicFrame>
        <p:nvGraphicFramePr>
          <p:cNvPr id="3" name="Table 2"/>
          <p:cNvGraphicFramePr>
            <a:graphicFrameLocks noGrp="1"/>
          </p:cNvGraphicFramePr>
          <p:nvPr>
            <p:extLst>
              <p:ext uri="{D42A27DB-BD31-4B8C-83A1-F6EECF244321}">
                <p14:modId xmlns:p14="http://schemas.microsoft.com/office/powerpoint/2010/main" val="1572518302"/>
              </p:ext>
            </p:extLst>
          </p:nvPr>
        </p:nvGraphicFramePr>
        <p:xfrm>
          <a:off x="536223" y="1609020"/>
          <a:ext cx="8354290" cy="2011464"/>
        </p:xfrm>
        <a:graphic>
          <a:graphicData uri="http://schemas.openxmlformats.org/drawingml/2006/table">
            <a:tbl>
              <a:tblPr firstRow="1" bandRow="1">
                <a:tableStyleId>{2D5ABB26-0587-4C30-8999-92F81FD0307C}</a:tableStyleId>
              </a:tblPr>
              <a:tblGrid>
                <a:gridCol w="1509747">
                  <a:extLst>
                    <a:ext uri="{9D8B030D-6E8A-4147-A177-3AD203B41FA5}">
                      <a16:colId xmlns:a16="http://schemas.microsoft.com/office/drawing/2014/main" val="56608728"/>
                    </a:ext>
                  </a:extLst>
                </a:gridCol>
                <a:gridCol w="1200150">
                  <a:extLst>
                    <a:ext uri="{9D8B030D-6E8A-4147-A177-3AD203B41FA5}">
                      <a16:colId xmlns:a16="http://schemas.microsoft.com/office/drawing/2014/main" val="1742723774"/>
                    </a:ext>
                  </a:extLst>
                </a:gridCol>
                <a:gridCol w="1040130">
                  <a:extLst>
                    <a:ext uri="{9D8B030D-6E8A-4147-A177-3AD203B41FA5}">
                      <a16:colId xmlns:a16="http://schemas.microsoft.com/office/drawing/2014/main" val="4241674244"/>
                    </a:ext>
                  </a:extLst>
                </a:gridCol>
                <a:gridCol w="1023853">
                  <a:extLst>
                    <a:ext uri="{9D8B030D-6E8A-4147-A177-3AD203B41FA5}">
                      <a16:colId xmlns:a16="http://schemas.microsoft.com/office/drawing/2014/main" val="2618591889"/>
                    </a:ext>
                  </a:extLst>
                </a:gridCol>
                <a:gridCol w="1193470">
                  <a:extLst>
                    <a:ext uri="{9D8B030D-6E8A-4147-A177-3AD203B41FA5}">
                      <a16:colId xmlns:a16="http://schemas.microsoft.com/office/drawing/2014/main" val="3792634469"/>
                    </a:ext>
                  </a:extLst>
                </a:gridCol>
                <a:gridCol w="1193470">
                  <a:extLst>
                    <a:ext uri="{9D8B030D-6E8A-4147-A177-3AD203B41FA5}">
                      <a16:colId xmlns:a16="http://schemas.microsoft.com/office/drawing/2014/main" val="1965064492"/>
                    </a:ext>
                  </a:extLst>
                </a:gridCol>
                <a:gridCol w="1193470">
                  <a:extLst>
                    <a:ext uri="{9D8B030D-6E8A-4147-A177-3AD203B41FA5}">
                      <a16:colId xmlns:a16="http://schemas.microsoft.com/office/drawing/2014/main" val="3606576722"/>
                    </a:ext>
                  </a:extLst>
                </a:gridCol>
              </a:tblGrid>
              <a:tr h="647859">
                <a:tc>
                  <a:txBody>
                    <a:bodyPr/>
                    <a:lstStyle/>
                    <a:p>
                      <a:pPr algn="ctr"/>
                      <a:r>
                        <a:rPr lang="en-US" sz="100" b="1" noProof="0" dirty="0">
                          <a:solidFill>
                            <a:schemeClr val="tx1"/>
                          </a:solidFill>
                          <a:latin typeface="+mn-lt"/>
                        </a:rPr>
                        <a:t>Blank</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Household Survey </a:t>
                      </a:r>
                    </a:p>
                    <a:p>
                      <a:pPr algn="ctr"/>
                      <a:r>
                        <a:rPr lang="en-US" sz="1200" b="1" i="0" u="none" strike="noStrike" cap="none" baseline="0" noProof="0" dirty="0">
                          <a:solidFill>
                            <a:schemeClr val="tx1"/>
                          </a:solidFill>
                          <a:latin typeface="+mn-lt"/>
                          <a:ea typeface="+mn-ea"/>
                          <a:cs typeface="+mn-cs"/>
                          <a:sym typeface="Arial"/>
                        </a:rPr>
                        <a:t>May</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Household Survey June</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Household Survey Change</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Establishment Survey</a:t>
                      </a:r>
                    </a:p>
                    <a:p>
                      <a:pPr algn="ctr"/>
                      <a:r>
                        <a:rPr lang="en-US" sz="1200" b="1" i="0" u="none" strike="noStrike" cap="none" baseline="0" noProof="0" dirty="0">
                          <a:solidFill>
                            <a:schemeClr val="tx1"/>
                          </a:solidFill>
                          <a:latin typeface="+mn-lt"/>
                          <a:ea typeface="+mn-ea"/>
                          <a:cs typeface="+mn-cs"/>
                          <a:sym typeface="Arial"/>
                        </a:rPr>
                        <a:t> May</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Establishment Survey </a:t>
                      </a:r>
                    </a:p>
                    <a:p>
                      <a:pPr algn="ctr"/>
                      <a:r>
                        <a:rPr lang="en-US" sz="1200" b="1" i="0" u="none" strike="noStrike" cap="none" baseline="0" noProof="0" dirty="0">
                          <a:solidFill>
                            <a:schemeClr val="tx1"/>
                          </a:solidFill>
                          <a:latin typeface="+mn-lt"/>
                          <a:ea typeface="+mn-ea"/>
                          <a:cs typeface="+mn-cs"/>
                          <a:sym typeface="Arial"/>
                        </a:rPr>
                        <a:t>June</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Establishment Survey Change</a:t>
                      </a:r>
                      <a:endParaRPr lang="en-US" sz="12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176733"/>
                  </a:ext>
                </a:extLst>
              </a:tr>
              <a:tr h="329706">
                <a:tc>
                  <a:txBody>
                    <a:bodyPr/>
                    <a:lstStyle/>
                    <a:p>
                      <a:r>
                        <a:rPr lang="en-US" sz="1200" b="0" i="0" u="none" strike="noStrike" cap="none" baseline="0" noProof="0" dirty="0">
                          <a:solidFill>
                            <a:schemeClr val="tx1"/>
                          </a:solidFill>
                          <a:latin typeface="+mn-lt"/>
                          <a:ea typeface="+mn-ea"/>
                          <a:cs typeface="+mn-cs"/>
                          <a:sym typeface="Arial"/>
                        </a:rPr>
                        <a:t>Employed</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160,721,000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160,994,000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noProof="0" dirty="0">
                          <a:solidFill>
                            <a:schemeClr val="tx1"/>
                          </a:solidFill>
                          <a:effectLst/>
                          <a:latin typeface="+mn-lt"/>
                        </a:rPr>
                        <a:t>273,000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155,955,000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156,204,000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209,000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354443"/>
                  </a:ext>
                </a:extLst>
              </a:tr>
              <a:tr h="329706">
                <a:tc>
                  <a:txBody>
                    <a:bodyPr/>
                    <a:lstStyle/>
                    <a:p>
                      <a:r>
                        <a:rPr lang="en-US" sz="1200" b="0" i="0" u="none" strike="noStrike" cap="none" baseline="0" noProof="0" dirty="0">
                          <a:solidFill>
                            <a:schemeClr val="tx1"/>
                          </a:solidFill>
                          <a:latin typeface="+mn-lt"/>
                          <a:ea typeface="+mn-ea"/>
                          <a:cs typeface="+mn-cs"/>
                          <a:sym typeface="Arial"/>
                        </a:rPr>
                        <a:t>Unemployed</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6,097,000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5,957,000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cap="none" noProof="0" dirty="0">
                          <a:solidFill>
                            <a:schemeClr val="tx1"/>
                          </a:solidFill>
                          <a:effectLst/>
                          <a:latin typeface="+mn-lt"/>
                          <a:ea typeface="+mn-ea"/>
                          <a:cs typeface="+mn-cs"/>
                          <a:sym typeface="Arial"/>
                        </a:rPr>
                        <a:t>Negative </a:t>
                      </a:r>
                      <a:r>
                        <a:rPr lang="en-US" sz="100" b="0" i="0" u="none" strike="noStrike" noProof="0" dirty="0">
                          <a:solidFill>
                            <a:schemeClr val="tx1"/>
                          </a:solidFill>
                          <a:effectLst/>
                          <a:latin typeface="+mn-lt"/>
                        </a:rPr>
                        <a:t>140,000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331790"/>
                  </a:ext>
                </a:extLst>
              </a:tr>
              <a:tr h="329706">
                <a:tc>
                  <a:txBody>
                    <a:bodyPr/>
                    <a:lstStyle/>
                    <a:p>
                      <a:r>
                        <a:rPr lang="en-US" sz="1200" b="0" i="0" u="none" strike="noStrike" cap="none" baseline="0" noProof="0" dirty="0">
                          <a:solidFill>
                            <a:schemeClr val="tx1"/>
                          </a:solidFill>
                          <a:latin typeface="+mn-lt"/>
                          <a:ea typeface="+mn-ea"/>
                          <a:cs typeface="+mn-cs"/>
                          <a:sym typeface="Arial"/>
                        </a:rPr>
                        <a:t>Labor force</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166,818,000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166,951,000</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noProof="0" dirty="0">
                          <a:solidFill>
                            <a:schemeClr val="tx1"/>
                          </a:solidFill>
                          <a:effectLst/>
                          <a:latin typeface="+mn-lt"/>
                        </a:rPr>
                        <a:t>133,000</a:t>
                      </a:r>
                      <a:r>
                        <a:rPr lang="en-US" sz="100" b="0" i="0" u="none" strike="noStrike" noProof="0" dirty="0">
                          <a:solidFill>
                            <a:schemeClr val="tx1"/>
                          </a:solidFill>
                          <a:effectLst/>
                          <a:latin typeface="+mn-lt"/>
                        </a:rPr>
                        <a:t>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9911240"/>
                  </a:ext>
                </a:extLst>
              </a:tr>
              <a:tr h="329706">
                <a:tc>
                  <a:txBody>
                    <a:bodyPr/>
                    <a:lstStyle/>
                    <a:p>
                      <a:r>
                        <a:rPr lang="en-US" sz="1200" b="0" i="0" u="none" strike="noStrike" cap="none" baseline="0" noProof="0" dirty="0">
                          <a:solidFill>
                            <a:schemeClr val="tx1"/>
                          </a:solidFill>
                          <a:latin typeface="+mn-lt"/>
                          <a:ea typeface="+mn-ea"/>
                          <a:cs typeface="+mn-cs"/>
                          <a:sym typeface="Arial"/>
                        </a:rPr>
                        <a:t>Unemployment rate</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3.7%</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3.6%</a:t>
                      </a:r>
                      <a:endParaRPr lang="en-US" sz="12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chemeClr val="tx1"/>
                          </a:solidFill>
                          <a:effectLst/>
                          <a:latin typeface="+mn-lt"/>
                        </a:rPr>
                        <a:t>negative minus 0.1 %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chemeClr val="tx1"/>
                          </a:solidFill>
                          <a:effectLst/>
                          <a:uLnTx/>
                          <a:uFillTx/>
                          <a:latin typeface="+mn-lt"/>
                          <a:ea typeface="+mn-ea"/>
                          <a:cs typeface="+mn-cs"/>
                          <a:sym typeface="Arial"/>
                        </a:rPr>
                        <a:t>Blank</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816988"/>
                  </a:ext>
                </a:extLst>
              </a:tr>
            </a:tbl>
          </a:graphicData>
        </a:graphic>
      </p:graphicFrame>
      <mc:AlternateContent xmlns:mc="http://schemas.openxmlformats.org/markup-compatibility/2006">
        <mc:Choice xmlns:a14="http://schemas.microsoft.com/office/drawing/2010/main" Requires="a14">
          <p:sp>
            <p:nvSpPr>
              <p:cNvPr id="11" name="Object 10">
                <a:extLst>
                  <a:ext uri="{C183D7F6-B498-43B3-948B-1728B52AA6E4}">
                    <adec:decorative xmlns:adec="http://schemas.microsoft.com/office/drawing/2017/decorative" val="1"/>
                  </a:ext>
                </a:extLst>
              </p:cNvPr>
              <p:cNvSpPr txBox="1"/>
              <p:nvPr/>
            </p:nvSpPr>
            <p:spPr>
              <a:xfrm>
                <a:off x="4328399" y="2681605"/>
                <a:ext cx="769938" cy="211138"/>
              </a:xfrm>
              <a:prstGeom prst="rect">
                <a:avLst/>
              </a:prstGeom>
              <a:solidFill>
                <a:schemeClr val="bg1"/>
              </a:solidFill>
            </p:spPr>
            <p:txBody>
              <a:bodyPr>
                <a:normAutofit fontScale="4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−140,000</m:t>
                      </m:r>
                    </m:oMath>
                  </m:oMathPara>
                </a14:m>
                <a:endParaRPr lang="en-US"/>
              </a:p>
            </p:txBody>
          </p:sp>
        </mc:Choice>
        <mc:Fallback>
          <p:sp>
            <p:nvSpPr>
              <p:cNvPr id="11" name="Object 10">
                <a:extLst>
                  <a:ext uri="{C183D7F6-B498-43B3-948B-1728B52AA6E4}">
                    <adec:decorative xmlns:adec="http://schemas.microsoft.com/office/drawing/2017/decorative" val="1"/>
                  </a:ext>
                </a:extLst>
              </p:cNvPr>
              <p:cNvSpPr txBox="1">
                <a:spLocks noRot="1" noChangeAspect="1" noMove="1" noResize="1" noEditPoints="1" noAdjustHandles="1" noChangeArrowheads="1" noChangeShapeType="1" noTextEdit="1"/>
              </p:cNvSpPr>
              <p:nvPr/>
            </p:nvSpPr>
            <p:spPr>
              <a:xfrm>
                <a:off x="4328399" y="2681605"/>
                <a:ext cx="769938" cy="2111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bject 9">
                <a:extLst>
                  <a:ext uri="{C183D7F6-B498-43B3-948B-1728B52AA6E4}">
                    <adec:decorative xmlns:adec="http://schemas.microsoft.com/office/drawing/2017/decorative" val="1"/>
                  </a:ext>
                </a:extLst>
              </p:cNvPr>
              <p:cNvSpPr txBox="1"/>
              <p:nvPr/>
            </p:nvSpPr>
            <p:spPr>
              <a:xfrm>
                <a:off x="4487184" y="3324452"/>
                <a:ext cx="531950" cy="196797"/>
              </a:xfrm>
              <a:prstGeom prst="rect">
                <a:avLst/>
              </a:prstGeom>
              <a:solidFill>
                <a:schemeClr val="bg1"/>
              </a:solidFill>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−0.1%</m:t>
                      </m:r>
                    </m:oMath>
                  </m:oMathPara>
                </a14:m>
                <a:endParaRPr lang="en-US"/>
              </a:p>
            </p:txBody>
          </p:sp>
        </mc:Choice>
        <mc:Fallback>
          <p:sp>
            <p:nvSpPr>
              <p:cNvPr id="10" name="Object 9">
                <a:extLst>
                  <a:ext uri="{C183D7F6-B498-43B3-948B-1728B52AA6E4}">
                    <adec:decorative xmlns:adec="http://schemas.microsoft.com/office/drawing/2017/decorative" val="1"/>
                  </a:ext>
                </a:extLst>
              </p:cNvPr>
              <p:cNvSpPr txBox="1">
                <a:spLocks noRot="1" noChangeAspect="1" noMove="1" noResize="1" noEditPoints="1" noAdjustHandles="1" noChangeArrowheads="1" noChangeShapeType="1" noTextEdit="1"/>
              </p:cNvSpPr>
              <p:nvPr/>
            </p:nvSpPr>
            <p:spPr>
              <a:xfrm>
                <a:off x="4487184" y="3324452"/>
                <a:ext cx="531950" cy="196797"/>
              </a:xfrm>
              <a:prstGeom prst="rect">
                <a:avLst/>
              </a:prstGeom>
              <a:blipFill>
                <a:blip r:embed="rId4"/>
                <a:stretch>
                  <a:fillRect/>
                </a:stretch>
              </a:blipFill>
            </p:spPr>
            <p:txBody>
              <a:bodyPr/>
              <a:lstStyle/>
              <a:p>
                <a:r>
                  <a:rPr lang="en-US">
                    <a:noFill/>
                  </a:rPr>
                  <a:t> </a:t>
                </a:r>
              </a:p>
            </p:txBody>
          </p:sp>
        </mc:Fallback>
      </mc:AlternateContent>
      <p:sp>
        <p:nvSpPr>
          <p:cNvPr id="5" name="Content Placeholder 4"/>
          <p:cNvSpPr>
            <a:spLocks noGrp="1"/>
          </p:cNvSpPr>
          <p:nvPr>
            <p:ph sz="quarter" idx="14"/>
          </p:nvPr>
        </p:nvSpPr>
        <p:spPr>
          <a:xfrm>
            <a:off x="441396" y="3852355"/>
            <a:ext cx="8428284" cy="326328"/>
          </a:xfrm>
        </p:spPr>
        <p:txBody>
          <a:bodyPr lIns="0"/>
          <a:lstStyle/>
          <a:p>
            <a:pPr marL="432" indent="0">
              <a:buNone/>
            </a:pPr>
            <a:r>
              <a:rPr lang="en-US" sz="1200" b="1" noProof="0" dirty="0">
                <a:solidFill>
                  <a:schemeClr val="tx1"/>
                </a:solidFill>
              </a:rPr>
              <a:t>Source: </a:t>
            </a:r>
            <a:r>
              <a:rPr lang="en-US" sz="1200" noProof="0" dirty="0">
                <a:solidFill>
                  <a:schemeClr val="tx1"/>
                </a:solidFill>
              </a:rPr>
              <a:t>U.S. Department of Labor, Bureau of Labor Statistics, </a:t>
            </a:r>
            <a:r>
              <a:rPr lang="en-US" sz="1200" b="1" noProof="0" dirty="0">
                <a:solidFill>
                  <a:schemeClr val="tx1"/>
                </a:solidFill>
              </a:rPr>
              <a:t>The Employment Situation—February 2023</a:t>
            </a:r>
            <a:r>
              <a:rPr lang="en-US" sz="1200" noProof="0" dirty="0">
                <a:solidFill>
                  <a:schemeClr val="tx1"/>
                </a:solidFill>
              </a:rPr>
              <a:t>, July 7, 2023.</a:t>
            </a:r>
          </a:p>
        </p:txBody>
      </p:sp>
      <p:sp>
        <p:nvSpPr>
          <p:cNvPr id="6" name="Content Placeholder 5"/>
          <p:cNvSpPr>
            <a:spLocks noGrp="1"/>
          </p:cNvSpPr>
          <p:nvPr>
            <p:ph sz="quarter" idx="15"/>
          </p:nvPr>
        </p:nvSpPr>
        <p:spPr>
          <a:xfrm>
            <a:off x="457200" y="4272453"/>
            <a:ext cx="8232128" cy="1394103"/>
          </a:xfrm>
        </p:spPr>
        <p:txBody>
          <a:bodyPr/>
          <a:lstStyle/>
          <a:p>
            <a:pPr marL="0" lvl="0" indent="0">
              <a:spcBef>
                <a:spcPts val="600"/>
              </a:spcBef>
              <a:buSzPts val="2200"/>
              <a:buNone/>
            </a:pPr>
            <a:r>
              <a:rPr lang="en-US" sz="1800" noProof="0" dirty="0"/>
              <a:t>Even if all surveys are truthfully and accurately answered, we do not expect the numbers to be identical between the two surveys:</a:t>
            </a:r>
          </a:p>
          <a:p>
            <a:pPr marL="255600">
              <a:spcBef>
                <a:spcPts val="600"/>
              </a:spcBef>
            </a:pPr>
            <a:r>
              <a:rPr lang="en-US" sz="1800" noProof="0" dirty="0"/>
              <a:t>Different groups are measured</a:t>
            </a:r>
          </a:p>
          <a:p>
            <a:pPr marL="255600">
              <a:spcBef>
                <a:spcPts val="600"/>
              </a:spcBef>
            </a:pPr>
            <a:r>
              <a:rPr lang="en-US" sz="1800" noProof="0" dirty="0"/>
              <a:t>All surveys have measurement errors</a:t>
            </a:r>
          </a:p>
        </p:txBody>
      </p:sp>
      <p:sp>
        <p:nvSpPr>
          <p:cNvPr id="7" name="Content Placeholder 6"/>
          <p:cNvSpPr>
            <a:spLocks noGrp="1"/>
          </p:cNvSpPr>
          <p:nvPr>
            <p:ph sz="quarter" idx="16"/>
          </p:nvPr>
        </p:nvSpPr>
        <p:spPr>
          <a:xfrm>
            <a:off x="457200" y="5760326"/>
            <a:ext cx="7000504" cy="423303"/>
          </a:xfrm>
        </p:spPr>
        <p:txBody>
          <a:bodyPr/>
          <a:lstStyle/>
          <a:p>
            <a:pPr marL="0" lvl="0" indent="0">
              <a:buSzPts val="2200"/>
              <a:buNone/>
            </a:pPr>
            <a:r>
              <a:rPr lang="en-US" sz="1800" noProof="0" dirty="0"/>
              <a:t>But we get a more complete picture by considering both surveys.</a:t>
            </a:r>
          </a:p>
        </p:txBody>
      </p:sp>
    </p:spTree>
    <p:extLst>
      <p:ext uri="{BB962C8B-B14F-4D97-AF65-F5344CB8AC3E}">
        <p14:creationId xmlns:p14="http://schemas.microsoft.com/office/powerpoint/2010/main" val="5125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93B9-5756-42F5-9189-0AF9FE838D27}"/>
              </a:ext>
            </a:extLst>
          </p:cNvPr>
          <p:cNvSpPr>
            <a:spLocks noGrp="1"/>
          </p:cNvSpPr>
          <p:nvPr>
            <p:ph type="title"/>
          </p:nvPr>
        </p:nvSpPr>
        <p:spPr>
          <a:xfrm>
            <a:off x="457199" y="215371"/>
            <a:ext cx="8218489" cy="1097279"/>
          </a:xfrm>
        </p:spPr>
        <p:txBody>
          <a:bodyPr/>
          <a:lstStyle/>
          <a:p>
            <a:r>
              <a:rPr lang="en-US" sz="2600" noProof="0" dirty="0">
                <a:solidFill>
                  <a:schemeClr val="tx2"/>
                </a:solidFill>
              </a:rPr>
              <a:t>Apply the Concept: Problems with Labor Market Data during the Covid–19 Pandemic</a:t>
            </a:r>
            <a:endParaRPr lang="en-US" sz="2000" b="0" noProof="0" dirty="0">
              <a:solidFill>
                <a:schemeClr val="tx2"/>
              </a:solidFill>
            </a:endParaRPr>
          </a:p>
        </p:txBody>
      </p:sp>
      <p:pic>
        <p:nvPicPr>
          <p:cNvPr id="5" name="Picture 4" descr="A bar graph depicts the data for official unemployment estimate and estimate including those employed but not at work. For long description in Notes pane, press F6.">
            <a:extLst>
              <a:ext uri="{FF2B5EF4-FFF2-40B4-BE49-F238E27FC236}">
                <a16:creationId xmlns:a16="http://schemas.microsoft.com/office/drawing/2014/main" id="{41E05CC2-42E0-BAB6-770D-298DECF573A4}"/>
              </a:ext>
            </a:extLst>
          </p:cNvPr>
          <p:cNvPicPr>
            <a:picLocks noChangeAspect="1"/>
          </p:cNvPicPr>
          <p:nvPr/>
        </p:nvPicPr>
        <p:blipFill>
          <a:blip r:embed="rId3"/>
          <a:stretch>
            <a:fillRect/>
          </a:stretch>
        </p:blipFill>
        <p:spPr>
          <a:xfrm>
            <a:off x="2000101" y="1601242"/>
            <a:ext cx="5143798" cy="2800038"/>
          </a:xfrm>
          <a:prstGeom prst="rect">
            <a:avLst/>
          </a:prstGeom>
        </p:spPr>
      </p:pic>
      <p:sp>
        <p:nvSpPr>
          <p:cNvPr id="3" name="Content Placeholder 2">
            <a:extLst>
              <a:ext uri="{FF2B5EF4-FFF2-40B4-BE49-F238E27FC236}">
                <a16:creationId xmlns:a16="http://schemas.microsoft.com/office/drawing/2014/main" id="{89B43CD7-C9C0-4773-B23B-391EF2B6E3A3}"/>
              </a:ext>
            </a:extLst>
          </p:cNvPr>
          <p:cNvSpPr>
            <a:spLocks noGrp="1"/>
          </p:cNvSpPr>
          <p:nvPr>
            <p:ph sz="quarter" idx="13"/>
          </p:nvPr>
        </p:nvSpPr>
        <p:spPr>
          <a:xfrm>
            <a:off x="457200" y="4489808"/>
            <a:ext cx="8232775" cy="1747480"/>
          </a:xfrm>
        </p:spPr>
        <p:txBody>
          <a:bodyPr/>
          <a:lstStyle/>
          <a:p>
            <a:pPr marL="432" indent="0" algn="l">
              <a:buNone/>
            </a:pPr>
            <a:r>
              <a:rPr lang="en-US" sz="1800" b="0" i="0" u="none" strike="noStrike" baseline="0" noProof="0" dirty="0">
                <a:solidFill>
                  <a:schemeClr val="tx1"/>
                </a:solidFill>
              </a:rPr>
              <a:t>During the pandemic, many people were not working because of business closures. Should we count those people as “unemployed” or “employed but absent from work”?</a:t>
            </a:r>
          </a:p>
          <a:p>
            <a:pPr marL="432" indent="0" algn="l">
              <a:buNone/>
            </a:pPr>
            <a:r>
              <a:rPr lang="en-US" sz="1800" noProof="0" dirty="0">
                <a:solidFill>
                  <a:schemeClr val="tx1"/>
                </a:solidFill>
              </a:rPr>
              <a:t>The B</a:t>
            </a:r>
            <a:r>
              <a:rPr lang="en-US" sz="100" noProof="0" dirty="0">
                <a:solidFill>
                  <a:schemeClr val="tx1"/>
                </a:solidFill>
              </a:rPr>
              <a:t> </a:t>
            </a:r>
            <a:r>
              <a:rPr lang="en-US" sz="1800" noProof="0" dirty="0">
                <a:solidFill>
                  <a:schemeClr val="tx1"/>
                </a:solidFill>
              </a:rPr>
              <a:t>L</a:t>
            </a:r>
            <a:r>
              <a:rPr lang="en-US" sz="100" noProof="0" dirty="0">
                <a:solidFill>
                  <a:schemeClr val="tx1"/>
                </a:solidFill>
              </a:rPr>
              <a:t> </a:t>
            </a:r>
            <a:r>
              <a:rPr lang="en-US" sz="1800" noProof="0" dirty="0">
                <a:solidFill>
                  <a:schemeClr val="tx1"/>
                </a:solidFill>
              </a:rPr>
              <a:t>S prepared both unemployment rates both ways, but decided to treat people officially as “employed but absent from work.”</a:t>
            </a:r>
          </a:p>
        </p:txBody>
      </p:sp>
    </p:spTree>
    <p:extLst>
      <p:ext uri="{BB962C8B-B14F-4D97-AF65-F5344CB8AC3E}">
        <p14:creationId xmlns:p14="http://schemas.microsoft.com/office/powerpoint/2010/main" val="24985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A2F4-D0F4-4365-9DC5-C18DB9A0F2EE}"/>
              </a:ext>
            </a:extLst>
          </p:cNvPr>
          <p:cNvSpPr>
            <a:spLocks noGrp="1"/>
          </p:cNvSpPr>
          <p:nvPr>
            <p:ph type="title"/>
          </p:nvPr>
        </p:nvSpPr>
        <p:spPr>
          <a:xfrm>
            <a:off x="457200" y="215371"/>
            <a:ext cx="8442960" cy="1097279"/>
          </a:xfrm>
        </p:spPr>
        <p:txBody>
          <a:bodyPr/>
          <a:lstStyle/>
          <a:p>
            <a:r>
              <a:rPr lang="en-US" sz="2600" noProof="0" dirty="0">
                <a:solidFill>
                  <a:schemeClr val="tx2"/>
                </a:solidFill>
              </a:rPr>
              <a:t>Apply the Concept: Problems Measuring Unemployment during the Covid-19 Pandemic</a:t>
            </a:r>
          </a:p>
        </p:txBody>
      </p:sp>
      <p:pic>
        <p:nvPicPr>
          <p:cNvPr id="8" name="Picture 7" descr="A bar graph depicts the month to month change in employment for years 2020 and 2021. For long description in Notes pane, press F6.">
            <a:extLst>
              <a:ext uri="{FF2B5EF4-FFF2-40B4-BE49-F238E27FC236}">
                <a16:creationId xmlns:a16="http://schemas.microsoft.com/office/drawing/2014/main" id="{4CC149A0-D08C-4FB7-3609-AC21B332DDB2}"/>
              </a:ext>
            </a:extLst>
          </p:cNvPr>
          <p:cNvPicPr>
            <a:picLocks noChangeAspect="1"/>
          </p:cNvPicPr>
          <p:nvPr/>
        </p:nvPicPr>
        <p:blipFill>
          <a:blip r:embed="rId3"/>
          <a:stretch>
            <a:fillRect/>
          </a:stretch>
        </p:blipFill>
        <p:spPr>
          <a:xfrm>
            <a:off x="1111084" y="1557338"/>
            <a:ext cx="6921833" cy="3383608"/>
          </a:xfrm>
          <a:prstGeom prst="rect">
            <a:avLst/>
          </a:prstGeom>
        </p:spPr>
      </p:pic>
      <p:sp>
        <p:nvSpPr>
          <p:cNvPr id="4" name="Content Placeholder 3"/>
          <p:cNvSpPr>
            <a:spLocks noGrp="1"/>
          </p:cNvSpPr>
          <p:nvPr>
            <p:ph sz="quarter" idx="14"/>
          </p:nvPr>
        </p:nvSpPr>
        <p:spPr>
          <a:xfrm>
            <a:off x="457200" y="5026503"/>
            <a:ext cx="8229600" cy="1214277"/>
          </a:xfrm>
        </p:spPr>
        <p:txBody>
          <a:bodyPr/>
          <a:lstStyle/>
          <a:p>
            <a:pPr marL="432" indent="0">
              <a:buNone/>
            </a:pPr>
            <a:r>
              <a:rPr lang="en-US" sz="1800" noProof="0" dirty="0"/>
              <a:t>Another problem: the pandemic affected different sectors of the economy unequally, so seasonal adjustments became more difficult to perform. Later revisions for accuracy (shown in the figure above) ended up being larger than normal.</a:t>
            </a:r>
          </a:p>
        </p:txBody>
      </p:sp>
    </p:spTree>
    <p:extLst>
      <p:ext uri="{BB962C8B-B14F-4D97-AF65-F5344CB8AC3E}">
        <p14:creationId xmlns:p14="http://schemas.microsoft.com/office/powerpoint/2010/main" val="32692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p:txBody>
          <a:bodyPr/>
          <a:lstStyle/>
          <a:p>
            <a:pPr marL="0" lvl="0" indent="0">
              <a:buSzPts val="2200"/>
              <a:buNone/>
            </a:pPr>
            <a:r>
              <a:rPr lang="en-US" b="1" noProof="0" dirty="0">
                <a:solidFill>
                  <a:srgbClr val="007FA3"/>
                </a:solidFill>
              </a:rPr>
              <a:t>9.1</a:t>
            </a:r>
            <a:r>
              <a:rPr lang="en-US" b="1" noProof="0" dirty="0">
                <a:solidFill>
                  <a:srgbClr val="0070C0"/>
                </a:solidFill>
              </a:rPr>
              <a:t> </a:t>
            </a:r>
            <a:r>
              <a:rPr lang="en-US" noProof="0" dirty="0"/>
              <a:t>Measuring the Unemployment Rate, the Labor Force Participation Rate, and the Employment-Population Ratio</a:t>
            </a:r>
          </a:p>
          <a:p>
            <a:pPr marL="0" lvl="0" indent="0">
              <a:buSzPts val="2200"/>
              <a:buNone/>
            </a:pPr>
            <a:r>
              <a:rPr lang="en-US" b="1" noProof="0" dirty="0">
                <a:solidFill>
                  <a:srgbClr val="007FA3"/>
                </a:solidFill>
              </a:rPr>
              <a:t>9.2</a:t>
            </a:r>
            <a:r>
              <a:rPr lang="en-US" b="1" noProof="0" dirty="0">
                <a:solidFill>
                  <a:srgbClr val="0070C0"/>
                </a:solidFill>
              </a:rPr>
              <a:t> </a:t>
            </a:r>
            <a:r>
              <a:rPr lang="en-US" noProof="0" dirty="0"/>
              <a:t>Types of Unemployment</a:t>
            </a:r>
          </a:p>
          <a:p>
            <a:pPr marL="0" lvl="0" indent="0">
              <a:buSzPts val="2200"/>
              <a:buNone/>
            </a:pPr>
            <a:r>
              <a:rPr lang="en-US" b="1" noProof="0" dirty="0">
                <a:solidFill>
                  <a:srgbClr val="007FA3"/>
                </a:solidFill>
              </a:rPr>
              <a:t>9.3</a:t>
            </a:r>
            <a:r>
              <a:rPr lang="en-US" b="1" noProof="0" dirty="0">
                <a:solidFill>
                  <a:srgbClr val="0070C0"/>
                </a:solidFill>
              </a:rPr>
              <a:t> </a:t>
            </a:r>
            <a:r>
              <a:rPr lang="en-US" noProof="0" dirty="0"/>
              <a:t>Explaining Unemployment</a:t>
            </a:r>
          </a:p>
          <a:p>
            <a:pPr marL="0" lvl="0" indent="0">
              <a:buSzPts val="2200"/>
              <a:buNone/>
            </a:pPr>
            <a:r>
              <a:rPr lang="en-US" b="1" noProof="0" dirty="0">
                <a:solidFill>
                  <a:srgbClr val="007FA3"/>
                </a:solidFill>
              </a:rPr>
              <a:t>9.4</a:t>
            </a:r>
            <a:r>
              <a:rPr lang="en-US" noProof="0" dirty="0">
                <a:solidFill>
                  <a:srgbClr val="0070C0"/>
                </a:solidFill>
              </a:rPr>
              <a:t> </a:t>
            </a:r>
            <a:r>
              <a:rPr lang="en-US" noProof="0" dirty="0"/>
              <a:t>Measuring Inflation</a:t>
            </a:r>
          </a:p>
          <a:p>
            <a:pPr marL="0" lvl="0" indent="0">
              <a:buSzPts val="2200"/>
              <a:buNone/>
            </a:pPr>
            <a:r>
              <a:rPr lang="en-US" b="1" noProof="0" dirty="0">
                <a:solidFill>
                  <a:srgbClr val="007FA3"/>
                </a:solidFill>
              </a:rPr>
              <a:t>9.5</a:t>
            </a:r>
            <a:r>
              <a:rPr lang="en-US" b="1" noProof="0" dirty="0">
                <a:solidFill>
                  <a:srgbClr val="0070C0"/>
                </a:solidFill>
              </a:rPr>
              <a:t> </a:t>
            </a:r>
            <a:r>
              <a:rPr lang="en-US" noProof="0" dirty="0"/>
              <a:t>Using Price Indexes to Adjust for the Effects of Inflation</a:t>
            </a:r>
          </a:p>
          <a:p>
            <a:pPr marL="0" lvl="0" indent="0">
              <a:buSzPts val="2200"/>
              <a:buNone/>
            </a:pPr>
            <a:r>
              <a:rPr lang="en-US" b="1" noProof="0" dirty="0">
                <a:solidFill>
                  <a:srgbClr val="007FA3"/>
                </a:solidFill>
              </a:rPr>
              <a:t>9.6</a:t>
            </a:r>
            <a:r>
              <a:rPr lang="en-US" b="1" noProof="0" dirty="0">
                <a:solidFill>
                  <a:srgbClr val="0070C0"/>
                </a:solidFill>
              </a:rPr>
              <a:t> </a:t>
            </a:r>
            <a:r>
              <a:rPr lang="en-US" noProof="0" dirty="0"/>
              <a:t>Nominal Interest </a:t>
            </a:r>
            <a:r>
              <a:rPr lang="en-US" noProof="0" dirty="0">
                <a:solidFill>
                  <a:schemeClr val="tx1"/>
                </a:solidFill>
              </a:rPr>
              <a:t>Rates versus Real Interest Rates</a:t>
            </a:r>
          </a:p>
          <a:p>
            <a:pPr marL="0" lvl="0" indent="0">
              <a:buSzPts val="2200"/>
              <a:buNone/>
            </a:pPr>
            <a:r>
              <a:rPr lang="en-US" b="1" noProof="0" dirty="0">
                <a:solidFill>
                  <a:srgbClr val="007FA3"/>
                </a:solidFill>
              </a:rPr>
              <a:t>9.7</a:t>
            </a:r>
            <a:r>
              <a:rPr lang="en-US" b="1" noProof="0" dirty="0">
                <a:solidFill>
                  <a:srgbClr val="0070C0"/>
                </a:solidFill>
              </a:rPr>
              <a:t> </a:t>
            </a:r>
            <a:r>
              <a:rPr lang="en-US" noProof="0" dirty="0"/>
              <a:t>Does Inflation Impose Costs on the Economy?</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Job Creation and Job Destruction over Time</a:t>
            </a:r>
          </a:p>
        </p:txBody>
      </p:sp>
      <p:sp>
        <p:nvSpPr>
          <p:cNvPr id="4" name="Content Placeholder 3"/>
          <p:cNvSpPr>
            <a:spLocks noGrp="1"/>
          </p:cNvSpPr>
          <p:nvPr>
            <p:ph sz="quarter" idx="13"/>
          </p:nvPr>
        </p:nvSpPr>
        <p:spPr>
          <a:xfrm>
            <a:off x="457200" y="1556327"/>
            <a:ext cx="8128660" cy="2415598"/>
          </a:xfrm>
        </p:spPr>
        <p:txBody>
          <a:bodyPr/>
          <a:lstStyle/>
          <a:p>
            <a:pPr marL="0" lvl="0" indent="0">
              <a:buSzPts val="2200"/>
              <a:buNone/>
            </a:pPr>
            <a:r>
              <a:rPr lang="en-US" noProof="0" dirty="0"/>
              <a:t>Jobs are continually being created and destroyed in the U.S. economy.</a:t>
            </a:r>
          </a:p>
          <a:p>
            <a:pPr marL="255600" lvl="0"/>
            <a:r>
              <a:rPr lang="en-US" noProof="0" dirty="0"/>
              <a:t>In 2021, about 35.0 million jobs were created, while about 29.9 million jobs were destroyed.</a:t>
            </a:r>
          </a:p>
          <a:p>
            <a:pPr marL="255600" lvl="0"/>
            <a:r>
              <a:rPr lang="en-US" noProof="0" dirty="0"/>
              <a:t>This is a natural and normal process for the economy.</a:t>
            </a:r>
          </a:p>
        </p:txBody>
      </p:sp>
      <p:sp>
        <p:nvSpPr>
          <p:cNvPr id="5" name="Content Placeholder 4"/>
          <p:cNvSpPr>
            <a:spLocks noGrp="1"/>
          </p:cNvSpPr>
          <p:nvPr>
            <p:ph sz="quarter" idx="14"/>
          </p:nvPr>
        </p:nvSpPr>
        <p:spPr>
          <a:xfrm>
            <a:off x="457200" y="4108862"/>
            <a:ext cx="8229600" cy="1318161"/>
          </a:xfrm>
        </p:spPr>
        <p:txBody>
          <a:bodyPr/>
          <a:lstStyle/>
          <a:p>
            <a:pPr marL="432" indent="0">
              <a:buNone/>
            </a:pPr>
            <a:r>
              <a:rPr lang="en-US" noProof="0" dirty="0"/>
              <a:t>The B</a:t>
            </a:r>
            <a:r>
              <a:rPr lang="en-US" sz="100" noProof="0" dirty="0"/>
              <a:t> </a:t>
            </a:r>
            <a:r>
              <a:rPr lang="en-US" noProof="0" dirty="0"/>
              <a:t>L</a:t>
            </a:r>
            <a:r>
              <a:rPr lang="en-US" sz="100" noProof="0" dirty="0"/>
              <a:t> </a:t>
            </a:r>
            <a:r>
              <a:rPr lang="en-US" noProof="0" dirty="0"/>
              <a:t>S reports </a:t>
            </a:r>
            <a:r>
              <a:rPr lang="en-US" b="1" noProof="0" dirty="0"/>
              <a:t>net changes</a:t>
            </a:r>
            <a:r>
              <a:rPr lang="en-US" noProof="0" dirty="0"/>
              <a:t> in the number of people employed and unemployed; this does not fully represent how dynamic the U.S. job market really is.</a:t>
            </a:r>
          </a:p>
        </p:txBody>
      </p:sp>
    </p:spTree>
    <p:extLst>
      <p:ext uri="{BB962C8B-B14F-4D97-AF65-F5344CB8AC3E}">
        <p14:creationId xmlns:p14="http://schemas.microsoft.com/office/powerpoint/2010/main" val="39602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067" y="235533"/>
            <a:ext cx="8501865" cy="1097279"/>
          </a:xfrm>
        </p:spPr>
        <p:txBody>
          <a:bodyPr/>
          <a:lstStyle/>
          <a:p>
            <a:r>
              <a:rPr lang="en-US" sz="2400" noProof="0" dirty="0"/>
              <a:t>Figure 9.5 Measuring Changes in Wages Using Average Hourly Earnings and the Employment Cost Index</a:t>
            </a:r>
          </a:p>
        </p:txBody>
      </p:sp>
      <p:pic>
        <p:nvPicPr>
          <p:cNvPr id="7" name="Picture 6" descr="A line graph depicts measuring changes in wages using average hourly earnings and the employment cost index. For long description in Notes pane, press F6.">
            <a:extLst>
              <a:ext uri="{FF2B5EF4-FFF2-40B4-BE49-F238E27FC236}">
                <a16:creationId xmlns:a16="http://schemas.microsoft.com/office/drawing/2014/main" id="{5F798622-58F3-E58D-07AB-9BD9F8A90C5B}"/>
              </a:ext>
            </a:extLst>
          </p:cNvPr>
          <p:cNvPicPr>
            <a:picLocks noChangeAspect="1"/>
          </p:cNvPicPr>
          <p:nvPr/>
        </p:nvPicPr>
        <p:blipFill>
          <a:blip r:embed="rId3"/>
          <a:stretch>
            <a:fillRect/>
          </a:stretch>
        </p:blipFill>
        <p:spPr>
          <a:xfrm>
            <a:off x="982254" y="1603058"/>
            <a:ext cx="7179489" cy="3283612"/>
          </a:xfrm>
          <a:prstGeom prst="rect">
            <a:avLst/>
          </a:prstGeom>
        </p:spPr>
      </p:pic>
      <p:sp>
        <p:nvSpPr>
          <p:cNvPr id="9" name="Content Placeholder 8"/>
          <p:cNvSpPr>
            <a:spLocks noGrp="1"/>
          </p:cNvSpPr>
          <p:nvPr>
            <p:ph sz="quarter" idx="15"/>
          </p:nvPr>
        </p:nvSpPr>
        <p:spPr>
          <a:xfrm>
            <a:off x="457200" y="5009391"/>
            <a:ext cx="8142270" cy="1231389"/>
          </a:xfrm>
        </p:spPr>
        <p:txBody>
          <a:bodyPr/>
          <a:lstStyle/>
          <a:p>
            <a:pPr marL="0" lvl="0" indent="0">
              <a:spcBef>
                <a:spcPts val="600"/>
              </a:spcBef>
              <a:buSzPts val="2200"/>
              <a:buNone/>
            </a:pPr>
            <a:r>
              <a:rPr lang="en-US" sz="1600" noProof="0" dirty="0"/>
              <a:t>The B</a:t>
            </a:r>
            <a:r>
              <a:rPr lang="en-US" sz="100" noProof="0" dirty="0"/>
              <a:t> </a:t>
            </a:r>
            <a:r>
              <a:rPr lang="en-US" sz="1600" noProof="0" dirty="0"/>
              <a:t>L</a:t>
            </a:r>
            <a:r>
              <a:rPr lang="en-US" sz="100" noProof="0" dirty="0"/>
              <a:t> </a:t>
            </a:r>
            <a:r>
              <a:rPr lang="en-US" sz="1600" noProof="0" dirty="0"/>
              <a:t>S also publishes data on average hourly earnings (A</a:t>
            </a:r>
            <a:r>
              <a:rPr lang="en-US" sz="100" noProof="0" dirty="0"/>
              <a:t> </a:t>
            </a:r>
            <a:r>
              <a:rPr lang="en-US" sz="1600" noProof="0" dirty="0"/>
              <a:t>H</a:t>
            </a:r>
            <a:r>
              <a:rPr lang="en-US" sz="100" noProof="0" dirty="0"/>
              <a:t> </a:t>
            </a:r>
            <a:r>
              <a:rPr lang="en-US" sz="1600" noProof="0" dirty="0"/>
              <a:t>E), and the employment cost index (E</a:t>
            </a:r>
            <a:r>
              <a:rPr lang="en-US" sz="100" noProof="0" dirty="0"/>
              <a:t> </a:t>
            </a:r>
            <a:r>
              <a:rPr lang="en-US" sz="1600" noProof="0" dirty="0"/>
              <a:t>C</a:t>
            </a:r>
            <a:r>
              <a:rPr lang="en-US" sz="100" noProof="0" dirty="0"/>
              <a:t> </a:t>
            </a:r>
            <a:r>
              <a:rPr lang="en-US" sz="1600" noProof="0" dirty="0"/>
              <a:t>I), which includes benefits in addition to wages and salaries.</a:t>
            </a:r>
          </a:p>
          <a:p>
            <a:pPr marL="0" lvl="0" indent="0">
              <a:spcBef>
                <a:spcPts val="600"/>
              </a:spcBef>
              <a:buSzPts val="2200"/>
              <a:buNone/>
            </a:pPr>
            <a:r>
              <a:rPr lang="en-US" sz="1600" noProof="0" dirty="0"/>
              <a:t>E</a:t>
            </a:r>
            <a:r>
              <a:rPr lang="en-US" sz="100" noProof="0" dirty="0"/>
              <a:t> </a:t>
            </a:r>
            <a:r>
              <a:rPr lang="en-US" sz="1600" noProof="0" dirty="0"/>
              <a:t>C</a:t>
            </a:r>
            <a:r>
              <a:rPr lang="en-US" sz="100" noProof="0" dirty="0"/>
              <a:t> </a:t>
            </a:r>
            <a:r>
              <a:rPr lang="en-US" sz="1600" noProof="0" dirty="0"/>
              <a:t>I data are usually more useful, because they include benefits and are adjusted for changes in the mix of occupations.</a:t>
            </a:r>
          </a:p>
        </p:txBody>
      </p:sp>
    </p:spTree>
    <p:extLst>
      <p:ext uri="{BB962C8B-B14F-4D97-AF65-F5344CB8AC3E}">
        <p14:creationId xmlns:p14="http://schemas.microsoft.com/office/powerpoint/2010/main" val="407371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9.2 Types of Unemployment</a:t>
            </a:r>
          </a:p>
        </p:txBody>
      </p:sp>
      <p:sp>
        <p:nvSpPr>
          <p:cNvPr id="4" name="Content Placeholder 3"/>
          <p:cNvSpPr>
            <a:spLocks noGrp="1"/>
          </p:cNvSpPr>
          <p:nvPr>
            <p:ph sz="quarter" idx="13"/>
          </p:nvPr>
        </p:nvSpPr>
        <p:spPr>
          <a:xfrm>
            <a:off x="457200" y="1552575"/>
            <a:ext cx="4613564" cy="406854"/>
          </a:xfrm>
        </p:spPr>
        <p:txBody>
          <a:bodyPr/>
          <a:lstStyle/>
          <a:p>
            <a:pPr marL="0" lvl="0" indent="0">
              <a:spcBef>
                <a:spcPts val="0"/>
              </a:spcBef>
              <a:buSzPts val="1600"/>
              <a:buNone/>
            </a:pPr>
            <a:r>
              <a:rPr lang="en-US" sz="1600" b="1" noProof="0" dirty="0"/>
              <a:t>Identify the three types of unemployment.</a:t>
            </a:r>
          </a:p>
        </p:txBody>
      </p:sp>
      <p:sp>
        <p:nvSpPr>
          <p:cNvPr id="5" name="Content Placeholder 4"/>
          <p:cNvSpPr>
            <a:spLocks noGrp="1"/>
          </p:cNvSpPr>
          <p:nvPr>
            <p:ph sz="quarter" idx="14"/>
          </p:nvPr>
        </p:nvSpPr>
        <p:spPr>
          <a:xfrm>
            <a:off x="457200" y="2101932"/>
            <a:ext cx="8232128" cy="3396343"/>
          </a:xfrm>
        </p:spPr>
        <p:txBody>
          <a:bodyPr/>
          <a:lstStyle/>
          <a:p>
            <a:pPr marL="0" lvl="0" indent="0">
              <a:buSzPts val="2200"/>
              <a:buNone/>
            </a:pPr>
            <a:r>
              <a:rPr lang="en-US" sz="2200" noProof="0" dirty="0"/>
              <a:t>The three types of unemployment are:</a:t>
            </a:r>
          </a:p>
          <a:p>
            <a:pPr marL="255600" lvl="0"/>
            <a:r>
              <a:rPr lang="en-US" sz="2200" b="1" noProof="0" dirty="0"/>
              <a:t>Frictional unemployment</a:t>
            </a:r>
            <a:r>
              <a:rPr lang="en-US" sz="2200" noProof="0" dirty="0"/>
              <a:t>: Short-term unemployment that arises from the process of matching workers with jobs.</a:t>
            </a:r>
          </a:p>
          <a:p>
            <a:pPr marL="255600" lvl="0"/>
            <a:r>
              <a:rPr lang="en-US" sz="2200" b="1" noProof="0" dirty="0"/>
              <a:t>Structural unemployment</a:t>
            </a:r>
            <a:r>
              <a:rPr lang="en-US" sz="2200" noProof="0" dirty="0"/>
              <a:t>: Unemployment that arises from a persistent mismatch between the skills or attributes of workers and the requirements of jobs.</a:t>
            </a:r>
          </a:p>
          <a:p>
            <a:pPr marL="255600" lvl="0"/>
            <a:r>
              <a:rPr lang="en-US" sz="2200" b="1" noProof="0" dirty="0"/>
              <a:t>Cyclical unemployment</a:t>
            </a:r>
            <a:r>
              <a:rPr lang="en-US" sz="2200" noProof="0" dirty="0"/>
              <a:t>: Unemployment causes by a business cycle recession.</a:t>
            </a:r>
          </a:p>
        </p:txBody>
      </p:sp>
      <p:sp>
        <p:nvSpPr>
          <p:cNvPr id="7" name="Content Placeholder 6"/>
          <p:cNvSpPr>
            <a:spLocks noGrp="1"/>
          </p:cNvSpPr>
          <p:nvPr>
            <p:ph sz="quarter" idx="16"/>
          </p:nvPr>
        </p:nvSpPr>
        <p:spPr>
          <a:xfrm>
            <a:off x="457200" y="5640777"/>
            <a:ext cx="7494494" cy="528011"/>
          </a:xfrm>
        </p:spPr>
        <p:txBody>
          <a:bodyPr/>
          <a:lstStyle/>
          <a:p>
            <a:pPr marL="0" indent="0">
              <a:buNone/>
            </a:pPr>
            <a:r>
              <a:rPr lang="en-US" sz="2200" noProof="0" dirty="0"/>
              <a:t>We will examine each type in turn over the coming slides.</a:t>
            </a:r>
          </a:p>
        </p:txBody>
      </p:sp>
    </p:spTree>
    <p:extLst>
      <p:ext uri="{BB962C8B-B14F-4D97-AF65-F5344CB8AC3E}">
        <p14:creationId xmlns:p14="http://schemas.microsoft.com/office/powerpoint/2010/main" val="214830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9.6 The Annual Unemployment Rate in the United States since 1948</a:t>
            </a:r>
          </a:p>
        </p:txBody>
      </p:sp>
      <p:pic>
        <p:nvPicPr>
          <p:cNvPr id="7" name="Picture 6" descr="A graph depicts the annual unemployment rate in the United States between since 1948. For long description in Notes pane, press F6.">
            <a:extLst>
              <a:ext uri="{FF2B5EF4-FFF2-40B4-BE49-F238E27FC236}">
                <a16:creationId xmlns:a16="http://schemas.microsoft.com/office/drawing/2014/main" id="{70668CB9-C75B-D337-A0CF-6E7BADB9DC56}"/>
              </a:ext>
            </a:extLst>
          </p:cNvPr>
          <p:cNvPicPr>
            <a:picLocks noChangeAspect="1"/>
          </p:cNvPicPr>
          <p:nvPr/>
        </p:nvPicPr>
        <p:blipFill>
          <a:blip r:embed="rId3"/>
          <a:stretch>
            <a:fillRect/>
          </a:stretch>
        </p:blipFill>
        <p:spPr>
          <a:xfrm>
            <a:off x="700986" y="1592416"/>
            <a:ext cx="7742028" cy="3300731"/>
          </a:xfrm>
          <a:prstGeom prst="rect">
            <a:avLst/>
          </a:prstGeom>
        </p:spPr>
      </p:pic>
      <p:sp>
        <p:nvSpPr>
          <p:cNvPr id="9" name="Content Placeholder 8"/>
          <p:cNvSpPr>
            <a:spLocks noGrp="1"/>
          </p:cNvSpPr>
          <p:nvPr>
            <p:ph sz="quarter" idx="15"/>
          </p:nvPr>
        </p:nvSpPr>
        <p:spPr>
          <a:xfrm>
            <a:off x="457200" y="5064274"/>
            <a:ext cx="8229600" cy="1176506"/>
          </a:xfrm>
        </p:spPr>
        <p:txBody>
          <a:bodyPr/>
          <a:lstStyle/>
          <a:p>
            <a:pPr marL="0" lvl="0" indent="0">
              <a:spcBef>
                <a:spcPts val="600"/>
              </a:spcBef>
              <a:buSzPts val="2200"/>
              <a:buNone/>
            </a:pPr>
            <a:r>
              <a:rPr lang="en-US" sz="2000" noProof="0" dirty="0"/>
              <a:t>Unemployment rates rise when the economy is faltering and fall when the economy is doing well. But they never fall to zero.</a:t>
            </a:r>
          </a:p>
          <a:p>
            <a:pPr marL="255600" lvl="0">
              <a:spcBef>
                <a:spcPts val="600"/>
              </a:spcBef>
              <a:buSzPts val="2200"/>
            </a:pPr>
            <a:r>
              <a:rPr lang="en-US" sz="2000" noProof="0" dirty="0"/>
              <a:t>The </a:t>
            </a:r>
            <a:r>
              <a:rPr lang="en-US" sz="2000" b="1" noProof="0" dirty="0"/>
              <a:t>types of unemployment </a:t>
            </a:r>
            <a:r>
              <a:rPr lang="en-US" sz="2000" noProof="0" dirty="0"/>
              <a:t>can help us to understand why.</a:t>
            </a:r>
          </a:p>
        </p:txBody>
      </p:sp>
    </p:spTree>
    <p:extLst>
      <p:ext uri="{BB962C8B-B14F-4D97-AF65-F5344CB8AC3E}">
        <p14:creationId xmlns:p14="http://schemas.microsoft.com/office/powerpoint/2010/main" val="10394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Frictional Unemployment</a:t>
            </a:r>
          </a:p>
        </p:txBody>
      </p:sp>
      <p:sp>
        <p:nvSpPr>
          <p:cNvPr id="4" name="Content Placeholder 3"/>
          <p:cNvSpPr>
            <a:spLocks noGrp="1"/>
          </p:cNvSpPr>
          <p:nvPr>
            <p:ph sz="quarter" idx="13"/>
          </p:nvPr>
        </p:nvSpPr>
        <p:spPr>
          <a:xfrm>
            <a:off x="457200" y="1556326"/>
            <a:ext cx="8229600" cy="3573813"/>
          </a:xfrm>
        </p:spPr>
        <p:txBody>
          <a:bodyPr/>
          <a:lstStyle/>
          <a:p>
            <a:pPr marL="0" lvl="0" indent="0">
              <a:spcBef>
                <a:spcPts val="600"/>
              </a:spcBef>
              <a:buSzPts val="2200"/>
              <a:buNone/>
            </a:pPr>
            <a:r>
              <a:rPr lang="en-US" sz="2200" b="1" noProof="0" dirty="0"/>
              <a:t>Frictional unemployment</a:t>
            </a:r>
            <a:r>
              <a:rPr lang="en-US" sz="2200" noProof="0" dirty="0"/>
              <a:t>: Short-term unemployment that arises from the process of matching workers with jobs.</a:t>
            </a:r>
          </a:p>
          <a:p>
            <a:pPr marL="0" lvl="0" indent="0">
              <a:spcBef>
                <a:spcPts val="600"/>
              </a:spcBef>
              <a:buSzPts val="2200"/>
              <a:buNone/>
            </a:pPr>
            <a:r>
              <a:rPr lang="en-US" sz="2200" noProof="0" dirty="0"/>
              <a:t>Frictional unemployment occurs mostly because of </a:t>
            </a:r>
            <a:r>
              <a:rPr lang="en-US" sz="2200" b="1" noProof="0" dirty="0"/>
              <a:t>job search</a:t>
            </a:r>
            <a:r>
              <a:rPr lang="en-US" sz="2200" noProof="0" dirty="0"/>
              <a:t>: Entering or re-entering the labor force or being </a:t>
            </a:r>
            <a:r>
              <a:rPr lang="en-US" sz="2200" b="1" noProof="0" dirty="0"/>
              <a:t>between jobs</a:t>
            </a:r>
            <a:r>
              <a:rPr lang="en-US" sz="2200" noProof="0" dirty="0"/>
              <a:t>.</a:t>
            </a:r>
          </a:p>
          <a:p>
            <a:pPr marL="0" lvl="0" indent="0">
              <a:spcBef>
                <a:spcPts val="600"/>
              </a:spcBef>
              <a:buSzPts val="2200"/>
              <a:buNone/>
            </a:pPr>
            <a:r>
              <a:rPr lang="en-US" sz="2200" noProof="0" dirty="0"/>
              <a:t>It also occurs because of </a:t>
            </a:r>
            <a:r>
              <a:rPr lang="en-US" sz="2200" b="1" noProof="0" dirty="0"/>
              <a:t>seasonal unemployment</a:t>
            </a:r>
            <a:r>
              <a:rPr lang="en-US" sz="2200" noProof="0" dirty="0"/>
              <a:t>: Some jobs fluctuate in availability due to seasonal demand, like ski instructor or farm work.</a:t>
            </a:r>
          </a:p>
          <a:p>
            <a:pPr marL="255600" lvl="0"/>
            <a:r>
              <a:rPr lang="en-US" sz="2200" noProof="0" dirty="0"/>
              <a:t>To control for this, the B</a:t>
            </a:r>
            <a:r>
              <a:rPr lang="en-US" sz="100" noProof="0" dirty="0"/>
              <a:t> </a:t>
            </a:r>
            <a:r>
              <a:rPr lang="en-US" sz="2200" noProof="0" dirty="0"/>
              <a:t>L</a:t>
            </a:r>
            <a:r>
              <a:rPr lang="en-US" sz="100" noProof="0" dirty="0"/>
              <a:t> </a:t>
            </a:r>
            <a:r>
              <a:rPr lang="en-US" sz="2200" noProof="0" dirty="0"/>
              <a:t>S releases raw and </a:t>
            </a:r>
            <a:r>
              <a:rPr lang="en-US" sz="2200" b="1" noProof="0" dirty="0"/>
              <a:t>seasonally adjusted</a:t>
            </a:r>
            <a:r>
              <a:rPr lang="en-US" sz="2200" noProof="0" dirty="0"/>
              <a:t> employment figures.</a:t>
            </a:r>
          </a:p>
        </p:txBody>
      </p:sp>
      <p:sp>
        <p:nvSpPr>
          <p:cNvPr id="5" name="Content Placeholder 4"/>
          <p:cNvSpPr>
            <a:spLocks noGrp="1"/>
          </p:cNvSpPr>
          <p:nvPr>
            <p:ph sz="quarter" idx="14"/>
          </p:nvPr>
        </p:nvSpPr>
        <p:spPr>
          <a:xfrm>
            <a:off x="457200" y="5260769"/>
            <a:ext cx="8229600" cy="890649"/>
          </a:xfrm>
        </p:spPr>
        <p:txBody>
          <a:bodyPr/>
          <a:lstStyle/>
          <a:p>
            <a:pPr marL="432" indent="0">
              <a:buNone/>
            </a:pPr>
            <a:r>
              <a:rPr lang="en-US" sz="2200" noProof="0" dirty="0"/>
              <a:t>Some frictional unemployment actually </a:t>
            </a:r>
            <a:r>
              <a:rPr lang="en-US" sz="2200" b="1" noProof="0" dirty="0"/>
              <a:t>increases</a:t>
            </a:r>
            <a:r>
              <a:rPr lang="en-US" sz="2200" noProof="0" dirty="0"/>
              <a:t> economic efficiency by allowing for better job matches.</a:t>
            </a:r>
          </a:p>
        </p:txBody>
      </p:sp>
    </p:spTree>
    <p:extLst>
      <p:ext uri="{BB962C8B-B14F-4D97-AF65-F5344CB8AC3E}">
        <p14:creationId xmlns:p14="http://schemas.microsoft.com/office/powerpoint/2010/main" val="321490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Structural Unemployment</a:t>
            </a:r>
          </a:p>
        </p:txBody>
      </p:sp>
      <p:sp>
        <p:nvSpPr>
          <p:cNvPr id="3" name="Content Placeholder 2"/>
          <p:cNvSpPr>
            <a:spLocks noGrp="1"/>
          </p:cNvSpPr>
          <p:nvPr>
            <p:ph sz="quarter" idx="13"/>
          </p:nvPr>
        </p:nvSpPr>
        <p:spPr>
          <a:xfrm>
            <a:off x="457200" y="1554920"/>
            <a:ext cx="8232775" cy="4753805"/>
          </a:xfrm>
        </p:spPr>
        <p:txBody>
          <a:bodyPr/>
          <a:lstStyle/>
          <a:p>
            <a:pPr marL="0" lvl="0" indent="0">
              <a:buSzPts val="2200"/>
              <a:buNone/>
            </a:pPr>
            <a:r>
              <a:rPr lang="en-US" sz="2200" b="1" noProof="0" dirty="0"/>
              <a:t>Structural unemployment</a:t>
            </a:r>
            <a:r>
              <a:rPr lang="en-US" sz="2200" noProof="0" dirty="0"/>
              <a:t>: Unemployment that arises from a persistent mismatch between the skills or attributes of workers and the requirements of jobs.</a:t>
            </a:r>
          </a:p>
          <a:p>
            <a:pPr marL="0" lvl="0" indent="0">
              <a:buSzPts val="2200"/>
              <a:buNone/>
            </a:pPr>
            <a:r>
              <a:rPr lang="en-US" sz="2200" noProof="0" dirty="0"/>
              <a:t>Structural unemployment is associated with longer unemployment spells.</a:t>
            </a:r>
          </a:p>
          <a:p>
            <a:pPr marL="0" lvl="0" indent="0">
              <a:buSzPts val="2200"/>
              <a:buNone/>
            </a:pPr>
            <a:r>
              <a:rPr lang="en-US" sz="2200" noProof="0" dirty="0"/>
              <a:t>Workers who are structurally unemployed may require retraining in order to obtain “modern” jobs.</a:t>
            </a:r>
          </a:p>
          <a:p>
            <a:pPr marL="0" lvl="0" indent="0">
              <a:buSzPts val="2200"/>
              <a:buNone/>
            </a:pPr>
            <a:r>
              <a:rPr lang="en-US" sz="2200" b="1" noProof="0" dirty="0"/>
              <a:t>Example: </a:t>
            </a:r>
            <a:r>
              <a:rPr lang="en-US" sz="2200" noProof="0" dirty="0"/>
              <a:t>In the film and T</a:t>
            </a:r>
            <a:r>
              <a:rPr lang="en-US" sz="100" noProof="0" dirty="0"/>
              <a:t> </a:t>
            </a:r>
            <a:r>
              <a:rPr lang="en-US" sz="2200" noProof="0" dirty="0"/>
              <a:t>V animation industry, jobs in hand-drawn 2-D illustration have fallen, and jobs in computer-assisted 3-D animation have risen. Even workers with the best hand-drawing skills may find themselves structurally unemployed.</a:t>
            </a:r>
          </a:p>
        </p:txBody>
      </p:sp>
    </p:spTree>
    <p:extLst>
      <p:ext uri="{BB962C8B-B14F-4D97-AF65-F5344CB8AC3E}">
        <p14:creationId xmlns:p14="http://schemas.microsoft.com/office/powerpoint/2010/main" val="37916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Cyclical Unemployment and the Natural Rate of Unemployment</a:t>
            </a:r>
          </a:p>
        </p:txBody>
      </p:sp>
      <p:sp>
        <p:nvSpPr>
          <p:cNvPr id="3" name="Content Placeholder 2"/>
          <p:cNvSpPr>
            <a:spLocks noGrp="1"/>
          </p:cNvSpPr>
          <p:nvPr>
            <p:ph sz="quarter" idx="13"/>
          </p:nvPr>
        </p:nvSpPr>
        <p:spPr/>
        <p:txBody>
          <a:bodyPr/>
          <a:lstStyle/>
          <a:p>
            <a:pPr marL="0" lvl="0" indent="0">
              <a:spcBef>
                <a:spcPts val="600"/>
              </a:spcBef>
              <a:buSzPts val="2200"/>
              <a:buNone/>
            </a:pPr>
            <a:r>
              <a:rPr lang="en-US" sz="2000" b="1" noProof="0" dirty="0"/>
              <a:t>Cyclical unemployment</a:t>
            </a:r>
            <a:r>
              <a:rPr lang="en-US" sz="2000" noProof="0" dirty="0"/>
              <a:t>: Unemployment caused by a business cycle recession.</a:t>
            </a:r>
          </a:p>
          <a:p>
            <a:pPr marL="0" lvl="0" indent="0">
              <a:spcBef>
                <a:spcPts val="600"/>
              </a:spcBef>
              <a:buSzPts val="2200"/>
              <a:buNone/>
            </a:pPr>
            <a:r>
              <a:rPr lang="en-US" sz="2000" noProof="0" dirty="0"/>
              <a:t>In normal recoveries after a recession, unemployment due to cyclical factors will fall.</a:t>
            </a:r>
          </a:p>
          <a:p>
            <a:pPr marL="0" lvl="0" indent="0">
              <a:spcBef>
                <a:spcPts val="600"/>
              </a:spcBef>
              <a:buSzPts val="2200"/>
              <a:buNone/>
            </a:pPr>
            <a:r>
              <a:rPr lang="en-US" sz="2000" noProof="0" dirty="0"/>
              <a:t>When all unemployment is due to frictional and structural factors, we say that the economy is at </a:t>
            </a:r>
            <a:r>
              <a:rPr lang="en-US" sz="2000" b="1" noProof="0" dirty="0"/>
              <a:t>full employment</a:t>
            </a:r>
            <a:r>
              <a:rPr lang="en-US" sz="2000" noProof="0" dirty="0"/>
              <a:t>. This means there will always be </a:t>
            </a:r>
            <a:r>
              <a:rPr lang="en-US" sz="2000" b="1" noProof="0" dirty="0"/>
              <a:t>some</a:t>
            </a:r>
            <a:r>
              <a:rPr lang="en-US" sz="2000" i="1" noProof="0" dirty="0"/>
              <a:t> </a:t>
            </a:r>
            <a:r>
              <a:rPr lang="en-US" sz="2000" noProof="0" dirty="0"/>
              <a:t>unemployment in the economy.</a:t>
            </a:r>
          </a:p>
          <a:p>
            <a:pPr marL="255600" lvl="0">
              <a:spcBef>
                <a:spcPts val="600"/>
              </a:spcBef>
            </a:pPr>
            <a:r>
              <a:rPr lang="en-US" sz="2000" noProof="0" dirty="0"/>
              <a:t>Economists call this the </a:t>
            </a:r>
            <a:r>
              <a:rPr lang="en-US" sz="2000" b="1" noProof="0" dirty="0"/>
              <a:t>natural rate of unemployment</a:t>
            </a:r>
            <a:r>
              <a:rPr lang="en-US" sz="2000" noProof="0" dirty="0"/>
              <a:t>: The normal rate of unemployment, consisting of frictional unemployment and structural unemployment.</a:t>
            </a:r>
          </a:p>
          <a:p>
            <a:pPr marL="255600" lvl="0">
              <a:spcBef>
                <a:spcPts val="600"/>
              </a:spcBef>
            </a:pPr>
            <a:r>
              <a:rPr lang="en-US" sz="2000" noProof="0" dirty="0"/>
              <a:t>The general consensus of economists is that the U.S. natural rate of unemployment is somewhere between 4.0 percent and 5.0 percent.</a:t>
            </a:r>
          </a:p>
        </p:txBody>
      </p:sp>
    </p:spTree>
    <p:extLst>
      <p:ext uri="{BB962C8B-B14F-4D97-AF65-F5344CB8AC3E}">
        <p14:creationId xmlns:p14="http://schemas.microsoft.com/office/powerpoint/2010/main" val="38844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60769" cy="1097279"/>
          </a:xfrm>
        </p:spPr>
        <p:txBody>
          <a:bodyPr/>
          <a:lstStyle/>
          <a:p>
            <a:r>
              <a:rPr lang="en-US" sz="2200" noProof="0" dirty="0"/>
              <a:t>Apply the Concept: Will </a:t>
            </a:r>
            <a:r>
              <a:rPr lang="en-US" sz="2200" noProof="0" dirty="0" err="1"/>
              <a:t>Chatbots</a:t>
            </a:r>
            <a:r>
              <a:rPr lang="en-US" sz="2200" noProof="0" dirty="0"/>
              <a:t> and Other Advances in Technology Permanently Increase Structural Unemployment?</a:t>
            </a:r>
          </a:p>
        </p:txBody>
      </p:sp>
      <p:sp>
        <p:nvSpPr>
          <p:cNvPr id="6" name="Content Placeholder 5"/>
          <p:cNvSpPr>
            <a:spLocks noGrp="1"/>
          </p:cNvSpPr>
          <p:nvPr>
            <p:ph sz="quarter" idx="15"/>
          </p:nvPr>
        </p:nvSpPr>
        <p:spPr>
          <a:xfrm>
            <a:off x="457200" y="1558413"/>
            <a:ext cx="3966210" cy="4678876"/>
          </a:xfrm>
        </p:spPr>
        <p:txBody>
          <a:bodyPr/>
          <a:lstStyle/>
          <a:p>
            <a:pPr marL="0" lvl="0" indent="0">
              <a:spcBef>
                <a:spcPts val="0"/>
              </a:spcBef>
              <a:buSzPts val="1900"/>
              <a:buNone/>
            </a:pPr>
            <a:r>
              <a:rPr lang="en-US" sz="2000" noProof="0" dirty="0"/>
              <a:t>Progress in robotics, automation, and A</a:t>
            </a:r>
            <a:r>
              <a:rPr lang="en-US" sz="100" noProof="0" dirty="0"/>
              <a:t> </a:t>
            </a:r>
            <a:r>
              <a:rPr lang="en-US" sz="2000" noProof="0" dirty="0"/>
              <a:t>I are changing the way goods and services are produced and sold.</a:t>
            </a:r>
          </a:p>
          <a:p>
            <a:pPr marL="0" lvl="0" indent="0">
              <a:spcBef>
                <a:spcPts val="0"/>
              </a:spcBef>
              <a:buSzPts val="1900"/>
              <a:buNone/>
            </a:pPr>
            <a:r>
              <a:rPr lang="en-US" sz="2000" noProof="0" dirty="0"/>
              <a:t>Similar disruption has happened for a long time; but some economists and policymakers believe these changes will be more disruptive to the labor force than previously.</a:t>
            </a:r>
          </a:p>
          <a:p>
            <a:pPr marL="255600" lvl="0"/>
            <a:r>
              <a:rPr lang="en-US" sz="2000" noProof="0" dirty="0"/>
              <a:t>The “technologically unemployed” are finding it harder to find comparable jobs than ever before.</a:t>
            </a:r>
          </a:p>
        </p:txBody>
      </p:sp>
      <p:pic>
        <p:nvPicPr>
          <p:cNvPr id="8" name="Picture 7" descr="A photo depicts a monitor screen with Open A I app webpage opened in it. In the foreground, a person holds a smartphone with Open A I app on its screen.">
            <a:extLst>
              <a:ext uri="{FF2B5EF4-FFF2-40B4-BE49-F238E27FC236}">
                <a16:creationId xmlns:a16="http://schemas.microsoft.com/office/drawing/2014/main" id="{890FE69E-C18B-E812-AD9C-0AF3843F7651}"/>
              </a:ext>
            </a:extLst>
          </p:cNvPr>
          <p:cNvPicPr>
            <a:picLocks noChangeAspect="1"/>
          </p:cNvPicPr>
          <p:nvPr/>
        </p:nvPicPr>
        <p:blipFill>
          <a:blip r:embed="rId2"/>
          <a:stretch>
            <a:fillRect/>
          </a:stretch>
        </p:blipFill>
        <p:spPr>
          <a:xfrm>
            <a:off x="4609033" y="1558411"/>
            <a:ext cx="4308935" cy="2869751"/>
          </a:xfrm>
          <a:prstGeom prst="rect">
            <a:avLst/>
          </a:prstGeom>
        </p:spPr>
      </p:pic>
    </p:spTree>
    <p:extLst>
      <p:ext uri="{BB962C8B-B14F-4D97-AF65-F5344CB8AC3E}">
        <p14:creationId xmlns:p14="http://schemas.microsoft.com/office/powerpoint/2010/main" val="9482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9.3 Explaining Unemployment</a:t>
            </a:r>
          </a:p>
        </p:txBody>
      </p:sp>
      <p:sp>
        <p:nvSpPr>
          <p:cNvPr id="4" name="Content Placeholder 3"/>
          <p:cNvSpPr>
            <a:spLocks noGrp="1"/>
          </p:cNvSpPr>
          <p:nvPr>
            <p:ph sz="quarter" idx="13"/>
          </p:nvPr>
        </p:nvSpPr>
        <p:spPr>
          <a:xfrm>
            <a:off x="457200" y="1525628"/>
            <a:ext cx="7257011" cy="440958"/>
          </a:xfrm>
        </p:spPr>
        <p:txBody>
          <a:bodyPr/>
          <a:lstStyle/>
          <a:p>
            <a:pPr marL="0" lvl="0" indent="0">
              <a:spcBef>
                <a:spcPts val="0"/>
              </a:spcBef>
              <a:buSzPts val="1600"/>
              <a:buNone/>
            </a:pPr>
            <a:r>
              <a:rPr lang="en-US" sz="2000" b="1" noProof="0" dirty="0"/>
              <a:t>Explain what factors determine the unemployment rate.</a:t>
            </a:r>
          </a:p>
        </p:txBody>
      </p:sp>
      <p:sp>
        <p:nvSpPr>
          <p:cNvPr id="5" name="Content Placeholder 4"/>
          <p:cNvSpPr>
            <a:spLocks noGrp="1"/>
          </p:cNvSpPr>
          <p:nvPr>
            <p:ph sz="quarter" idx="14"/>
          </p:nvPr>
        </p:nvSpPr>
        <p:spPr>
          <a:xfrm>
            <a:off x="457200" y="2066307"/>
            <a:ext cx="8229600" cy="4170981"/>
          </a:xfrm>
        </p:spPr>
        <p:txBody>
          <a:bodyPr/>
          <a:lstStyle/>
          <a:p>
            <a:pPr marL="0" lvl="0" indent="0">
              <a:spcBef>
                <a:spcPts val="600"/>
              </a:spcBef>
              <a:buSzPts val="2200"/>
              <a:buNone/>
            </a:pPr>
            <a:r>
              <a:rPr lang="en-US" sz="2000" noProof="0" dirty="0"/>
              <a:t>Governments often attempt to directly influence unemployment.</a:t>
            </a:r>
          </a:p>
          <a:p>
            <a:pPr marL="0" lvl="0" indent="0">
              <a:spcBef>
                <a:spcPts val="600"/>
              </a:spcBef>
              <a:buSzPts val="2200"/>
              <a:buNone/>
            </a:pPr>
            <a:r>
              <a:rPr lang="en-US" sz="2000" b="1" noProof="0" dirty="0"/>
              <a:t>Example: </a:t>
            </a:r>
            <a:r>
              <a:rPr lang="en-US" sz="2000" noProof="0" dirty="0"/>
              <a:t>The federal government’s</a:t>
            </a:r>
            <a:r>
              <a:rPr lang="en-US" sz="2000" i="1" noProof="0" dirty="0"/>
              <a:t> </a:t>
            </a:r>
            <a:r>
              <a:rPr lang="en-US" sz="2000" noProof="0" dirty="0"/>
              <a:t>Trade Adjustment Assistance</a:t>
            </a:r>
            <a:r>
              <a:rPr lang="en-US" sz="2000" i="1" noProof="0" dirty="0"/>
              <a:t> </a:t>
            </a:r>
            <a:r>
              <a:rPr lang="en-US" sz="2000" noProof="0" dirty="0"/>
              <a:t>program offers training to workers whose firms laid them off as a result of competition from foreign firms. This would reduce structural unemployment.</a:t>
            </a:r>
          </a:p>
          <a:p>
            <a:pPr marL="0" lvl="0" indent="0">
              <a:spcBef>
                <a:spcPts val="600"/>
              </a:spcBef>
              <a:buSzPts val="2200"/>
              <a:buNone/>
            </a:pPr>
            <a:r>
              <a:rPr lang="en-US" sz="2000" noProof="0" dirty="0"/>
              <a:t>Other policies try to reduce frictional unemployment, for example</a:t>
            </a:r>
            <a:r>
              <a:rPr lang="en-US" sz="2000" noProof="0" dirty="0">
                <a:solidFill>
                  <a:srgbClr val="FF0000"/>
                </a:solidFill>
              </a:rPr>
              <a:t>,</a:t>
            </a:r>
            <a:r>
              <a:rPr lang="en-US" sz="2000" noProof="0" dirty="0"/>
              <a:t> by subsidizing new hires.</a:t>
            </a:r>
          </a:p>
          <a:p>
            <a:pPr marL="0" lvl="0" indent="0">
              <a:spcBef>
                <a:spcPts val="600"/>
              </a:spcBef>
              <a:buSzPts val="2200"/>
              <a:buNone/>
            </a:pPr>
            <a:r>
              <a:rPr lang="en-US" sz="2000" noProof="0" dirty="0"/>
              <a:t>However, some other government policies probably </a:t>
            </a:r>
            <a:r>
              <a:rPr lang="en-US" sz="2000" b="1" noProof="0" dirty="0"/>
              <a:t>increase</a:t>
            </a:r>
            <a:r>
              <a:rPr lang="en-US" sz="2000" noProof="0" dirty="0"/>
              <a:t> unemployment, such as:</a:t>
            </a:r>
          </a:p>
          <a:p>
            <a:pPr marL="255600" lvl="0"/>
            <a:r>
              <a:rPr lang="en-US" sz="2000" noProof="0" dirty="0"/>
              <a:t>Unemployment insurance</a:t>
            </a:r>
          </a:p>
          <a:p>
            <a:pPr marL="255600" lvl="0"/>
            <a:r>
              <a:rPr lang="en-US" sz="2000" noProof="0" dirty="0"/>
              <a:t>Minimum wage laws</a:t>
            </a:r>
          </a:p>
        </p:txBody>
      </p:sp>
    </p:spTree>
    <p:extLst>
      <p:ext uri="{BB962C8B-B14F-4D97-AF65-F5344CB8AC3E}">
        <p14:creationId xmlns:p14="http://schemas.microsoft.com/office/powerpoint/2010/main" val="36414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Unemployment Insurance</a:t>
            </a:r>
          </a:p>
        </p:txBody>
      </p:sp>
      <p:sp>
        <p:nvSpPr>
          <p:cNvPr id="4" name="Content Placeholder 3"/>
          <p:cNvSpPr>
            <a:spLocks noGrp="1"/>
          </p:cNvSpPr>
          <p:nvPr>
            <p:ph sz="quarter" idx="13"/>
          </p:nvPr>
        </p:nvSpPr>
        <p:spPr>
          <a:xfrm>
            <a:off x="457200" y="1556327"/>
            <a:ext cx="8045532" cy="1543133"/>
          </a:xfrm>
        </p:spPr>
        <p:txBody>
          <a:bodyPr/>
          <a:lstStyle/>
          <a:p>
            <a:pPr marL="0" lvl="0" indent="0">
              <a:buSzPts val="2200"/>
              <a:buNone/>
            </a:pPr>
            <a:r>
              <a:rPr lang="en-US" sz="2000" noProof="0" dirty="0">
                <a:solidFill>
                  <a:schemeClr val="tx1"/>
                </a:solidFill>
              </a:rPr>
              <a:t>Suppose you have just lost your job. You want to find another and have two main options:</a:t>
            </a:r>
          </a:p>
          <a:p>
            <a:pPr marL="255600" lvl="0">
              <a:spcBef>
                <a:spcPts val="600"/>
              </a:spcBef>
            </a:pPr>
            <a:r>
              <a:rPr lang="en-US" sz="2000" noProof="0" dirty="0">
                <a:solidFill>
                  <a:schemeClr val="tx1"/>
                </a:solidFill>
              </a:rPr>
              <a:t>Take a new low-paying job immediately or</a:t>
            </a:r>
          </a:p>
          <a:p>
            <a:pPr marL="255600" lvl="0">
              <a:spcBef>
                <a:spcPts val="600"/>
              </a:spcBef>
            </a:pPr>
            <a:r>
              <a:rPr lang="en-US" sz="2000" noProof="0" dirty="0">
                <a:solidFill>
                  <a:schemeClr val="tx1"/>
                </a:solidFill>
              </a:rPr>
              <a:t>Search for a better job</a:t>
            </a:r>
          </a:p>
        </p:txBody>
      </p:sp>
      <p:sp>
        <p:nvSpPr>
          <p:cNvPr id="5" name="Content Placeholder 4"/>
          <p:cNvSpPr>
            <a:spLocks noGrp="1"/>
          </p:cNvSpPr>
          <p:nvPr>
            <p:ph sz="quarter" idx="14"/>
          </p:nvPr>
        </p:nvSpPr>
        <p:spPr>
          <a:xfrm>
            <a:off x="457200" y="3194462"/>
            <a:ext cx="8229600" cy="2882489"/>
          </a:xfrm>
        </p:spPr>
        <p:txBody>
          <a:bodyPr/>
          <a:lstStyle/>
          <a:p>
            <a:pPr marL="0" lvl="0" indent="0">
              <a:spcBef>
                <a:spcPts val="600"/>
              </a:spcBef>
              <a:buSzPts val="2200"/>
              <a:buNone/>
            </a:pPr>
            <a:r>
              <a:rPr lang="en-US" sz="2000" noProof="0" dirty="0">
                <a:solidFill>
                  <a:schemeClr val="tx1"/>
                </a:solidFill>
              </a:rPr>
              <a:t>If </a:t>
            </a:r>
            <a:r>
              <a:rPr lang="en-US" sz="2000" b="1" noProof="0" dirty="0">
                <a:solidFill>
                  <a:schemeClr val="tx1"/>
                </a:solidFill>
              </a:rPr>
              <a:t>unemployment insurance payments</a:t>
            </a:r>
            <a:r>
              <a:rPr lang="en-US" sz="2000" noProof="0" dirty="0">
                <a:solidFill>
                  <a:schemeClr val="tx1"/>
                </a:solidFill>
              </a:rPr>
              <a:t> are available to you, you will probably be more likely to choose the second option.</a:t>
            </a:r>
          </a:p>
          <a:p>
            <a:pPr marL="0" lvl="0" indent="0">
              <a:spcBef>
                <a:spcPts val="600"/>
              </a:spcBef>
              <a:buSzPts val="2200"/>
              <a:buNone/>
            </a:pPr>
            <a:r>
              <a:rPr lang="en-US" sz="2000" noProof="0" dirty="0">
                <a:solidFill>
                  <a:schemeClr val="tx1"/>
                </a:solidFill>
              </a:rPr>
              <a:t>In the United States, unemployment insurance payments are typically not very generous, compared with other high-income countries; and there are relatively short time limits.</a:t>
            </a:r>
          </a:p>
          <a:p>
            <a:pPr marL="255600">
              <a:spcBef>
                <a:spcPts val="600"/>
              </a:spcBef>
            </a:pPr>
            <a:r>
              <a:rPr lang="en-US" sz="2000" noProof="0" dirty="0">
                <a:solidFill>
                  <a:schemeClr val="tx1"/>
                </a:solidFill>
              </a:rPr>
              <a:t>Unemployment benefits are more generous, and unemployment rates higher, in Western European countries.</a:t>
            </a:r>
          </a:p>
          <a:p>
            <a:pPr marL="255600">
              <a:spcBef>
                <a:spcPts val="600"/>
              </a:spcBef>
            </a:pPr>
            <a:r>
              <a:rPr lang="en-US" sz="2000" b="1" noProof="0" dirty="0">
                <a:solidFill>
                  <a:schemeClr val="tx1"/>
                </a:solidFill>
              </a:rPr>
              <a:t>Do you think these facts are related?</a:t>
            </a:r>
          </a:p>
        </p:txBody>
      </p:sp>
    </p:spTree>
    <p:extLst>
      <p:ext uri="{BB962C8B-B14F-4D97-AF65-F5344CB8AC3E}">
        <p14:creationId xmlns:p14="http://schemas.microsoft.com/office/powerpoint/2010/main" val="129049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noProof="0" dirty="0"/>
              <a:t>Want to Know How the U.S. Economy Is Doing? Check Out Georgetown, K</a:t>
            </a:r>
            <a:r>
              <a:rPr lang="en-US" sz="100" noProof="0" dirty="0"/>
              <a:t> </a:t>
            </a:r>
            <a:r>
              <a:rPr lang="en-US" sz="3200" noProof="0" dirty="0"/>
              <a:t>Y</a:t>
            </a:r>
          </a:p>
        </p:txBody>
      </p:sp>
      <p:sp>
        <p:nvSpPr>
          <p:cNvPr id="6" name="Content Placeholder 5"/>
          <p:cNvSpPr>
            <a:spLocks noGrp="1"/>
          </p:cNvSpPr>
          <p:nvPr>
            <p:ph sz="quarter" idx="15"/>
          </p:nvPr>
        </p:nvSpPr>
        <p:spPr>
          <a:xfrm>
            <a:off x="457200" y="1520824"/>
            <a:ext cx="3685822" cy="2599620"/>
          </a:xfrm>
        </p:spPr>
        <p:txBody>
          <a:bodyPr/>
          <a:lstStyle/>
          <a:p>
            <a:pPr marL="0" lvl="0" indent="0">
              <a:spcBef>
                <a:spcPts val="600"/>
              </a:spcBef>
              <a:buSzPts val="2200"/>
              <a:buNone/>
            </a:pPr>
            <a:r>
              <a:rPr lang="en-US" sz="2000" noProof="0" dirty="0"/>
              <a:t>Scott County, K</a:t>
            </a:r>
            <a:r>
              <a:rPr lang="en-US" sz="100" noProof="0" dirty="0"/>
              <a:t> </a:t>
            </a:r>
            <a:r>
              <a:rPr lang="en-US" sz="2000" noProof="0" dirty="0"/>
              <a:t>Y is home to the Georgetown Toyota plant, the largest Toyota factory in the world. Manufacturers of durable goods (like cars) are very sensitive to changes in the economy, as seen in the table below.</a:t>
            </a:r>
          </a:p>
        </p:txBody>
      </p:sp>
      <p:pic>
        <p:nvPicPr>
          <p:cNvPr id="8" name="Picture 7" descr="A photo depicts two employees working in a car assembly line in an automobile factory.">
            <a:extLst>
              <a:ext uri="{FF2B5EF4-FFF2-40B4-BE49-F238E27FC236}">
                <a16:creationId xmlns:a16="http://schemas.microsoft.com/office/drawing/2014/main" id="{3FA4335B-714C-3814-0AE7-C415BDE05975}"/>
              </a:ext>
            </a:extLst>
          </p:cNvPr>
          <p:cNvPicPr>
            <a:picLocks noChangeAspect="1"/>
          </p:cNvPicPr>
          <p:nvPr/>
        </p:nvPicPr>
        <p:blipFill>
          <a:blip r:embed="rId3"/>
          <a:stretch>
            <a:fillRect/>
          </a:stretch>
        </p:blipFill>
        <p:spPr>
          <a:xfrm>
            <a:off x="4553127" y="1574937"/>
            <a:ext cx="4051421" cy="269575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966377459"/>
              </p:ext>
            </p:extLst>
          </p:nvPr>
        </p:nvGraphicFramePr>
        <p:xfrm>
          <a:off x="579984" y="4446315"/>
          <a:ext cx="8095704" cy="1790975"/>
        </p:xfrm>
        <a:graphic>
          <a:graphicData uri="http://schemas.openxmlformats.org/drawingml/2006/table">
            <a:tbl>
              <a:tblPr firstRow="1" bandRow="1">
                <a:tableStyleId>{2D5ABB26-0587-4C30-8999-92F81FD0307C}</a:tableStyleId>
              </a:tblPr>
              <a:tblGrid>
                <a:gridCol w="4047852">
                  <a:extLst>
                    <a:ext uri="{9D8B030D-6E8A-4147-A177-3AD203B41FA5}">
                      <a16:colId xmlns:a16="http://schemas.microsoft.com/office/drawing/2014/main" val="3814201491"/>
                    </a:ext>
                  </a:extLst>
                </a:gridCol>
                <a:gridCol w="4047852">
                  <a:extLst>
                    <a:ext uri="{9D8B030D-6E8A-4147-A177-3AD203B41FA5}">
                      <a16:colId xmlns:a16="http://schemas.microsoft.com/office/drawing/2014/main" val="275585780"/>
                    </a:ext>
                  </a:extLst>
                </a:gridCol>
              </a:tblGrid>
              <a:tr h="358195">
                <a:tc>
                  <a:txBody>
                    <a:bodyPr/>
                    <a:lstStyle/>
                    <a:p>
                      <a:pPr algn="ctr"/>
                      <a:r>
                        <a:rPr lang="en-US" sz="1400" b="1" noProof="0" dirty="0">
                          <a:solidFill>
                            <a:schemeClr val="tx1"/>
                          </a:solidFill>
                          <a:latin typeface="+mn-lt"/>
                        </a:rPr>
                        <a:t>Time period</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Unemployment rate</a:t>
                      </a:r>
                      <a:endParaRPr lang="en-US" sz="1400" noProof="0" dirty="0">
                        <a:solidFill>
                          <a:schemeClr val="tx1"/>
                        </a:solidFill>
                        <a:latin typeface="+mn-lt"/>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0156628"/>
                  </a:ext>
                </a:extLst>
              </a:tr>
              <a:tr h="358195">
                <a:tc>
                  <a:txBody>
                    <a:bodyPr/>
                    <a:lstStyle/>
                    <a:p>
                      <a:r>
                        <a:rPr lang="en-US" sz="1400" noProof="0" dirty="0">
                          <a:solidFill>
                            <a:schemeClr val="tx1"/>
                          </a:solidFill>
                          <a:latin typeface="+mn-lt"/>
                        </a:rPr>
                        <a:t>Just before 2007</a:t>
                      </a:r>
                      <a:r>
                        <a:rPr lang="en-US" sz="1400" b="0" i="0" u="none" strike="noStrike" cap="none" noProof="0" dirty="0">
                          <a:solidFill>
                            <a:schemeClr val="tx1"/>
                          </a:solidFill>
                          <a:effectLst/>
                          <a:latin typeface="+mn-lt"/>
                          <a:ea typeface="+mn-ea"/>
                          <a:cs typeface="+mn-cs"/>
                          <a:sym typeface="Arial"/>
                        </a:rPr>
                        <a:t>–</a:t>
                      </a:r>
                      <a:r>
                        <a:rPr lang="en-US" sz="1400" noProof="0" dirty="0">
                          <a:solidFill>
                            <a:schemeClr val="tx1"/>
                          </a:solidFill>
                          <a:latin typeface="+mn-lt"/>
                        </a:rPr>
                        <a:t>2009 recession</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3.8%</a:t>
                      </a:r>
                      <a:endParaRPr lang="en-US" sz="1400" noProof="0" dirty="0">
                        <a:solidFill>
                          <a:schemeClr val="tx1"/>
                        </a:solidFill>
                        <a:latin typeface="+mn-lt"/>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527370"/>
                  </a:ext>
                </a:extLst>
              </a:tr>
              <a:tr h="358195">
                <a:tc>
                  <a:txBody>
                    <a:bodyPr/>
                    <a:lstStyle/>
                    <a:p>
                      <a:r>
                        <a:rPr lang="en-US" sz="1400" noProof="0" dirty="0">
                          <a:solidFill>
                            <a:schemeClr val="tx1"/>
                          </a:solidFill>
                          <a:latin typeface="+mn-lt"/>
                        </a:rPr>
                        <a:t>July 2009</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13.2%</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2437453"/>
                  </a:ext>
                </a:extLst>
              </a:tr>
              <a:tr h="358195">
                <a:tc>
                  <a:txBody>
                    <a:bodyPr/>
                    <a:lstStyle/>
                    <a:p>
                      <a:r>
                        <a:rPr lang="en-US" sz="1400" noProof="0" dirty="0">
                          <a:solidFill>
                            <a:schemeClr val="tx1"/>
                          </a:solidFill>
                          <a:latin typeface="+mn-lt"/>
                        </a:rPr>
                        <a:t>2020 Covid-19 recession</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21.5%</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9945233"/>
                  </a:ext>
                </a:extLst>
              </a:tr>
              <a:tr h="358195">
                <a:tc>
                  <a:txBody>
                    <a:bodyPr/>
                    <a:lstStyle/>
                    <a:p>
                      <a:r>
                        <a:rPr lang="en-US" sz="1400" noProof="0" dirty="0">
                          <a:solidFill>
                            <a:schemeClr val="tx1"/>
                          </a:solidFill>
                          <a:latin typeface="+mn-lt"/>
                        </a:rPr>
                        <a:t>Mid-2023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3.0%</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8277221"/>
                  </a:ext>
                </a:extLst>
              </a:tr>
            </a:tbl>
          </a:graphicData>
        </a:graphic>
      </p:graphicFrame>
    </p:spTree>
    <p:extLst>
      <p:ext uri="{BB962C8B-B14F-4D97-AF65-F5344CB8AC3E}">
        <p14:creationId xmlns:p14="http://schemas.microsoft.com/office/powerpoint/2010/main" val="16046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Minimum Wage Laws</a:t>
            </a:r>
          </a:p>
        </p:txBody>
      </p:sp>
      <p:sp>
        <p:nvSpPr>
          <p:cNvPr id="4" name="Content Placeholder 3"/>
          <p:cNvSpPr>
            <a:spLocks noGrp="1"/>
          </p:cNvSpPr>
          <p:nvPr>
            <p:ph sz="quarter" idx="13"/>
          </p:nvPr>
        </p:nvSpPr>
        <p:spPr>
          <a:xfrm>
            <a:off x="457200" y="1556326"/>
            <a:ext cx="8229600" cy="2742541"/>
          </a:xfrm>
        </p:spPr>
        <p:txBody>
          <a:bodyPr/>
          <a:lstStyle/>
          <a:p>
            <a:pPr marL="0" lvl="0" indent="0">
              <a:buSzPts val="2200"/>
              <a:buNone/>
            </a:pPr>
            <a:r>
              <a:rPr lang="en-US" sz="2200" noProof="0" dirty="0"/>
              <a:t>Federal minimum wage law was introduced in 1938: $0.25/hour.</a:t>
            </a:r>
          </a:p>
          <a:p>
            <a:pPr marL="0" lvl="0" indent="0">
              <a:buSzPts val="2200"/>
              <a:buNone/>
            </a:pPr>
            <a:r>
              <a:rPr lang="en-US" sz="2200" noProof="0" dirty="0"/>
              <a:t>In mid-2021, the federal minimum wage was $7.25/hour.</a:t>
            </a:r>
          </a:p>
          <a:p>
            <a:pPr marL="255600">
              <a:buSzPts val="2200"/>
            </a:pPr>
            <a:r>
              <a:rPr lang="en-US" sz="2200" noProof="0" dirty="0"/>
              <a:t>Many states and cities have higher minimum wages.</a:t>
            </a:r>
          </a:p>
          <a:p>
            <a:pPr marL="255600">
              <a:buSzPts val="2200"/>
            </a:pPr>
            <a:r>
              <a:rPr lang="en-US" sz="2200" b="1" noProof="0" dirty="0"/>
              <a:t>Example: </a:t>
            </a:r>
            <a:r>
              <a:rPr lang="en-US" sz="2200" noProof="0" dirty="0"/>
              <a:t>In 2023, California’s minimum wage was $15.50/hour, and San Francisco’s minimum wage was $18.07/hour.</a:t>
            </a:r>
          </a:p>
        </p:txBody>
      </p:sp>
      <p:sp>
        <p:nvSpPr>
          <p:cNvPr id="5" name="Content Placeholder 4"/>
          <p:cNvSpPr>
            <a:spLocks noGrp="1"/>
          </p:cNvSpPr>
          <p:nvPr>
            <p:ph sz="quarter" idx="14"/>
          </p:nvPr>
        </p:nvSpPr>
        <p:spPr>
          <a:xfrm>
            <a:off x="457200" y="4405745"/>
            <a:ext cx="8294914" cy="1769424"/>
          </a:xfrm>
        </p:spPr>
        <p:txBody>
          <a:bodyPr/>
          <a:lstStyle/>
          <a:p>
            <a:pPr marL="0" lvl="0" indent="0">
              <a:buSzPts val="2200"/>
              <a:buNone/>
            </a:pPr>
            <a:r>
              <a:rPr lang="en-US" sz="2200" noProof="0" dirty="0"/>
              <a:t>Studies suggest a 10 percent increase in the minimum wage reduces teenage employment by about 2 percent.</a:t>
            </a:r>
          </a:p>
          <a:p>
            <a:pPr marL="255600">
              <a:buSzPts val="2200"/>
            </a:pPr>
            <a:r>
              <a:rPr lang="en-US" sz="2200" noProof="0" dirty="0"/>
              <a:t>Overall effect on unemployment rate is probably small at current levels, since relatively few people earn minimum wage.</a:t>
            </a:r>
          </a:p>
        </p:txBody>
      </p:sp>
    </p:spTree>
    <p:extLst>
      <p:ext uri="{BB962C8B-B14F-4D97-AF65-F5344CB8AC3E}">
        <p14:creationId xmlns:p14="http://schemas.microsoft.com/office/powerpoint/2010/main" val="195205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Labor Unions</a:t>
            </a:r>
          </a:p>
        </p:txBody>
      </p:sp>
      <p:sp>
        <p:nvSpPr>
          <p:cNvPr id="3" name="Content Placeholder 2"/>
          <p:cNvSpPr>
            <a:spLocks noGrp="1"/>
          </p:cNvSpPr>
          <p:nvPr>
            <p:ph sz="quarter" idx="13"/>
          </p:nvPr>
        </p:nvSpPr>
        <p:spPr>
          <a:xfrm>
            <a:off x="457200" y="1554920"/>
            <a:ext cx="8232775" cy="3705849"/>
          </a:xfrm>
        </p:spPr>
        <p:txBody>
          <a:bodyPr/>
          <a:lstStyle/>
          <a:p>
            <a:pPr marL="0" lvl="0" indent="0">
              <a:buSzPts val="2200"/>
              <a:buNone/>
            </a:pPr>
            <a:r>
              <a:rPr lang="en-US" noProof="0" dirty="0"/>
              <a:t>Labor unions are organizations of workers that bargain with employers for higher wages and better working conditions.</a:t>
            </a:r>
          </a:p>
          <a:p>
            <a:pPr marL="0" lvl="0" indent="0">
              <a:buSzPts val="2200"/>
              <a:buNone/>
            </a:pPr>
            <a:r>
              <a:rPr lang="en-US" noProof="0" dirty="0"/>
              <a:t>Unions are probably not a significant cause of unemployment in the United States. While they raise the wage, only about 6 percent of private sector workers are unionized, limiting the effect that unions have on the wider economy.</a:t>
            </a:r>
          </a:p>
        </p:txBody>
      </p:sp>
    </p:spTree>
    <p:extLst>
      <p:ext uri="{BB962C8B-B14F-4D97-AF65-F5344CB8AC3E}">
        <p14:creationId xmlns:p14="http://schemas.microsoft.com/office/powerpoint/2010/main" val="255325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Efficiency Wages</a:t>
            </a:r>
          </a:p>
        </p:txBody>
      </p:sp>
      <p:sp>
        <p:nvSpPr>
          <p:cNvPr id="3" name="Content Placeholder 2"/>
          <p:cNvSpPr>
            <a:spLocks noGrp="1"/>
          </p:cNvSpPr>
          <p:nvPr>
            <p:ph sz="quarter" idx="13"/>
          </p:nvPr>
        </p:nvSpPr>
        <p:spPr>
          <a:xfrm>
            <a:off x="457200" y="1554920"/>
            <a:ext cx="8229600" cy="4753805"/>
          </a:xfrm>
        </p:spPr>
        <p:txBody>
          <a:bodyPr/>
          <a:lstStyle/>
          <a:p>
            <a:pPr marL="0" lvl="0" indent="0">
              <a:buSzPts val="2200"/>
              <a:buNone/>
            </a:pPr>
            <a:r>
              <a:rPr lang="en-US" b="1" noProof="0" dirty="0"/>
              <a:t>Efficiency wage</a:t>
            </a:r>
            <a:r>
              <a:rPr lang="en-US" noProof="0" dirty="0"/>
              <a:t>: An above-market wage that a firm pays to increase workers’ productivity.</a:t>
            </a:r>
          </a:p>
          <a:p>
            <a:pPr marL="0" lvl="0" indent="0">
              <a:buSzPts val="2200"/>
              <a:buNone/>
            </a:pPr>
            <a:r>
              <a:rPr lang="en-US" noProof="0" dirty="0"/>
              <a:t>Firms want to get the best performance they can out of their workers.</a:t>
            </a:r>
          </a:p>
          <a:p>
            <a:pPr marL="255600" lvl="0"/>
            <a:r>
              <a:rPr lang="en-US" noProof="0" dirty="0"/>
              <a:t>Sometimes monitoring workers is difficult or costly. An alternative is to pay them a relatively high wage, making them motivated to perform well in order to keep their job.</a:t>
            </a:r>
          </a:p>
          <a:p>
            <a:pPr marL="255600" lvl="0"/>
            <a:r>
              <a:rPr lang="en-US" noProof="0" dirty="0"/>
              <a:t>These above-market wages are probably another reason why unemployment exists even when cyclical unemployment is zero: more people want these high-paying jobs than there are jobs available.</a:t>
            </a:r>
          </a:p>
        </p:txBody>
      </p:sp>
    </p:spTree>
    <p:extLst>
      <p:ext uri="{BB962C8B-B14F-4D97-AF65-F5344CB8AC3E}">
        <p14:creationId xmlns:p14="http://schemas.microsoft.com/office/powerpoint/2010/main" val="20935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78" y="226660"/>
            <a:ext cx="8229600" cy="1094139"/>
          </a:xfrm>
        </p:spPr>
        <p:txBody>
          <a:bodyPr/>
          <a:lstStyle/>
          <a:p>
            <a:r>
              <a:rPr lang="en-US" noProof="0" dirty="0"/>
              <a:t>9.4 Measuring Inflation</a:t>
            </a:r>
          </a:p>
        </p:txBody>
      </p:sp>
      <p:sp>
        <p:nvSpPr>
          <p:cNvPr id="4" name="Content Placeholder 3"/>
          <p:cNvSpPr>
            <a:spLocks noGrp="1"/>
          </p:cNvSpPr>
          <p:nvPr>
            <p:ph sz="quarter" idx="13"/>
          </p:nvPr>
        </p:nvSpPr>
        <p:spPr>
          <a:xfrm>
            <a:off x="457200" y="1520825"/>
            <a:ext cx="8378042" cy="746386"/>
          </a:xfrm>
        </p:spPr>
        <p:txBody>
          <a:bodyPr/>
          <a:lstStyle/>
          <a:p>
            <a:pPr marL="0" lvl="0" indent="0">
              <a:spcBef>
                <a:spcPts val="0"/>
              </a:spcBef>
              <a:buSzPts val="1600"/>
              <a:buNone/>
            </a:pPr>
            <a:r>
              <a:rPr lang="en-US" sz="2000" b="1" noProof="0" dirty="0">
                <a:solidFill>
                  <a:schemeClr val="tx1"/>
                </a:solidFill>
              </a:rPr>
              <a:t>Define the price level and the inflation rate and understand how they are computed.</a:t>
            </a:r>
          </a:p>
        </p:txBody>
      </p:sp>
      <p:sp>
        <p:nvSpPr>
          <p:cNvPr id="5" name="Content Placeholder 4"/>
          <p:cNvSpPr>
            <a:spLocks noGrp="1"/>
          </p:cNvSpPr>
          <p:nvPr>
            <p:ph sz="quarter" idx="14"/>
          </p:nvPr>
        </p:nvSpPr>
        <p:spPr>
          <a:xfrm>
            <a:off x="457200" y="2379945"/>
            <a:ext cx="8229600" cy="3689386"/>
          </a:xfrm>
        </p:spPr>
        <p:txBody>
          <a:bodyPr/>
          <a:lstStyle/>
          <a:p>
            <a:pPr marL="0" lvl="0" indent="0">
              <a:spcBef>
                <a:spcPts val="600"/>
              </a:spcBef>
              <a:buSzPts val="2200"/>
              <a:buNone/>
            </a:pPr>
            <a:r>
              <a:rPr lang="en-US" sz="2000" noProof="0" dirty="0">
                <a:solidFill>
                  <a:schemeClr val="tx1"/>
                </a:solidFill>
              </a:rPr>
              <a:t>In Chapter 18, we introduced the idea of the </a:t>
            </a:r>
            <a:r>
              <a:rPr lang="en-US" sz="2000" b="1" noProof="0" dirty="0">
                <a:solidFill>
                  <a:schemeClr val="tx1"/>
                </a:solidFill>
              </a:rPr>
              <a:t>price level</a:t>
            </a:r>
            <a:r>
              <a:rPr lang="en-US" sz="2000" noProof="0" dirty="0">
                <a:solidFill>
                  <a:schemeClr val="tx1"/>
                </a:solidFill>
              </a:rPr>
              <a:t>: A measure of the average prices of goods and services in the economy.</a:t>
            </a:r>
          </a:p>
          <a:p>
            <a:pPr marL="0" lvl="0" indent="0">
              <a:spcBef>
                <a:spcPts val="600"/>
              </a:spcBef>
              <a:buSzPts val="2200"/>
              <a:buNone/>
            </a:pPr>
            <a:r>
              <a:rPr lang="en-US" sz="2000" noProof="0" dirty="0">
                <a:solidFill>
                  <a:schemeClr val="tx1"/>
                </a:solidFill>
              </a:rPr>
              <a:t>We refer to the percentage increase in the price level from one year to the next as the </a:t>
            </a:r>
            <a:r>
              <a:rPr lang="en-US" sz="2000" b="1" noProof="0" dirty="0">
                <a:solidFill>
                  <a:schemeClr val="tx1"/>
                </a:solidFill>
              </a:rPr>
              <a:t>inflation rate</a:t>
            </a:r>
            <a:r>
              <a:rPr lang="en-US" sz="2000" noProof="0" dirty="0">
                <a:solidFill>
                  <a:schemeClr val="tx1"/>
                </a:solidFill>
              </a:rPr>
              <a:t>.</a:t>
            </a:r>
          </a:p>
          <a:p>
            <a:pPr marL="0" lvl="0" indent="0">
              <a:spcBef>
                <a:spcPts val="600"/>
              </a:spcBef>
              <a:buSzPts val="2200"/>
              <a:buNone/>
            </a:pPr>
            <a:r>
              <a:rPr lang="en-US" sz="2000" noProof="0" dirty="0">
                <a:solidFill>
                  <a:schemeClr val="tx1"/>
                </a:solidFill>
              </a:rPr>
              <a:t>In the last chapter, we used the </a:t>
            </a:r>
            <a:r>
              <a:rPr lang="en-US" sz="2000" b="1" noProof="0" dirty="0">
                <a:solidFill>
                  <a:schemeClr val="tx1"/>
                </a:solidFill>
              </a:rPr>
              <a:t>G</a:t>
            </a:r>
            <a:r>
              <a:rPr lang="en-US" sz="100" b="1" noProof="0" dirty="0">
                <a:solidFill>
                  <a:schemeClr val="tx1"/>
                </a:solidFill>
              </a:rPr>
              <a:t> </a:t>
            </a:r>
            <a:r>
              <a:rPr lang="en-US" sz="2000" b="1" noProof="0" dirty="0">
                <a:solidFill>
                  <a:schemeClr val="tx1"/>
                </a:solidFill>
              </a:rPr>
              <a:t>D</a:t>
            </a:r>
            <a:r>
              <a:rPr lang="en-US" sz="100" b="1" noProof="0" dirty="0">
                <a:solidFill>
                  <a:schemeClr val="tx1"/>
                </a:solidFill>
              </a:rPr>
              <a:t> </a:t>
            </a:r>
            <a:r>
              <a:rPr lang="en-US" sz="2000" b="1" noProof="0" dirty="0">
                <a:solidFill>
                  <a:schemeClr val="tx1"/>
                </a:solidFill>
              </a:rPr>
              <a:t>P deflator </a:t>
            </a:r>
            <a:r>
              <a:rPr lang="en-US" sz="2000" noProof="0" dirty="0">
                <a:solidFill>
                  <a:schemeClr val="tx1"/>
                </a:solidFill>
              </a:rPr>
              <a:t>to measure changes in the price level. By measuring changes in the prices of different </a:t>
            </a:r>
            <a:r>
              <a:rPr lang="en-US" sz="2000" b="1" noProof="0" dirty="0">
                <a:solidFill>
                  <a:schemeClr val="tx1"/>
                </a:solidFill>
              </a:rPr>
              <a:t>baskets of goods</a:t>
            </a:r>
            <a:r>
              <a:rPr lang="en-US" sz="2000" noProof="0" dirty="0">
                <a:solidFill>
                  <a:schemeClr val="tx1"/>
                </a:solidFill>
              </a:rPr>
              <a:t>, we would come up with different measures.</a:t>
            </a:r>
          </a:p>
          <a:p>
            <a:pPr marL="0" lvl="0" indent="0">
              <a:spcBef>
                <a:spcPts val="600"/>
              </a:spcBef>
              <a:buSzPts val="2200"/>
              <a:buNone/>
            </a:pPr>
            <a:r>
              <a:rPr lang="en-US" sz="2000" noProof="0" dirty="0">
                <a:solidFill>
                  <a:schemeClr val="tx1"/>
                </a:solidFill>
              </a:rPr>
              <a:t>Two commonly used measures are:</a:t>
            </a:r>
          </a:p>
          <a:p>
            <a:pPr marL="255600">
              <a:spcBef>
                <a:spcPts val="600"/>
              </a:spcBef>
            </a:pPr>
            <a:r>
              <a:rPr lang="en-US" sz="2000" noProof="0" dirty="0">
                <a:solidFill>
                  <a:schemeClr val="tx1"/>
                </a:solidFill>
              </a:rPr>
              <a:t>The consumer price index (C</a:t>
            </a:r>
            <a:r>
              <a:rPr lang="en-US" sz="100" noProof="0" dirty="0">
                <a:solidFill>
                  <a:schemeClr val="tx1"/>
                </a:solidFill>
              </a:rPr>
              <a:t> </a:t>
            </a:r>
            <a:r>
              <a:rPr lang="en-US" sz="2000" noProof="0" dirty="0">
                <a:solidFill>
                  <a:schemeClr val="tx1"/>
                </a:solidFill>
              </a:rPr>
              <a:t>P</a:t>
            </a:r>
            <a:r>
              <a:rPr lang="en-US" sz="100" noProof="0" dirty="0">
                <a:solidFill>
                  <a:schemeClr val="tx1"/>
                </a:solidFill>
              </a:rPr>
              <a:t> </a:t>
            </a:r>
            <a:r>
              <a:rPr lang="en-US" sz="2000" noProof="0" dirty="0">
                <a:solidFill>
                  <a:schemeClr val="tx1"/>
                </a:solidFill>
              </a:rPr>
              <a:t>I)</a:t>
            </a:r>
          </a:p>
          <a:p>
            <a:pPr marL="255600">
              <a:spcBef>
                <a:spcPts val="600"/>
              </a:spcBef>
            </a:pPr>
            <a:r>
              <a:rPr lang="en-US" sz="2000" noProof="0" dirty="0">
                <a:solidFill>
                  <a:schemeClr val="tx1"/>
                </a:solidFill>
              </a:rPr>
              <a:t>The producer price index (P</a:t>
            </a:r>
            <a:r>
              <a:rPr lang="en-US" sz="100" noProof="0" dirty="0">
                <a:solidFill>
                  <a:schemeClr val="tx1"/>
                </a:solidFill>
              </a:rPr>
              <a:t> </a:t>
            </a:r>
            <a:r>
              <a:rPr lang="en-US" sz="2000" noProof="0" dirty="0">
                <a:solidFill>
                  <a:schemeClr val="tx1"/>
                </a:solidFill>
              </a:rPr>
              <a:t>P</a:t>
            </a:r>
            <a:r>
              <a:rPr lang="en-US" sz="100" noProof="0" dirty="0">
                <a:solidFill>
                  <a:schemeClr val="tx1"/>
                </a:solidFill>
              </a:rPr>
              <a:t> </a:t>
            </a:r>
            <a:r>
              <a:rPr lang="en-US" sz="2000" noProof="0" dirty="0">
                <a:solidFill>
                  <a:schemeClr val="tx1"/>
                </a:solidFill>
              </a:rPr>
              <a:t>I)</a:t>
            </a:r>
          </a:p>
        </p:txBody>
      </p:sp>
    </p:spTree>
    <p:extLst>
      <p:ext uri="{BB962C8B-B14F-4D97-AF65-F5344CB8AC3E}">
        <p14:creationId xmlns:p14="http://schemas.microsoft.com/office/powerpoint/2010/main" val="17472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a:lnSpc>
                <a:spcPct val="90000"/>
              </a:lnSpc>
            </a:pPr>
            <a:r>
              <a:rPr lang="en-US" sz="3300" noProof="0" dirty="0"/>
              <a:t>Figure 9.7 The C</a:t>
            </a:r>
            <a:r>
              <a:rPr lang="en-US" sz="100" noProof="0" dirty="0"/>
              <a:t> </a:t>
            </a:r>
            <a:r>
              <a:rPr lang="en-US" sz="3300" noProof="0" dirty="0"/>
              <a:t>P</a:t>
            </a:r>
            <a:r>
              <a:rPr lang="en-US" sz="100" noProof="0" dirty="0"/>
              <a:t> </a:t>
            </a:r>
            <a:r>
              <a:rPr lang="en-US" sz="3300" noProof="0" dirty="0"/>
              <a:t>I Market Basket, December 2020</a:t>
            </a:r>
          </a:p>
        </p:txBody>
      </p:sp>
      <p:sp>
        <p:nvSpPr>
          <p:cNvPr id="6" name="Content Placeholder 5"/>
          <p:cNvSpPr>
            <a:spLocks noGrp="1"/>
          </p:cNvSpPr>
          <p:nvPr>
            <p:ph sz="quarter" idx="13"/>
          </p:nvPr>
        </p:nvSpPr>
        <p:spPr>
          <a:xfrm>
            <a:off x="457200" y="1556327"/>
            <a:ext cx="2834640" cy="4204393"/>
          </a:xfrm>
        </p:spPr>
        <p:txBody>
          <a:bodyPr anchor="t">
            <a:noAutofit/>
          </a:bodyPr>
          <a:lstStyle/>
          <a:p>
            <a:pPr marL="0" lvl="0" indent="0">
              <a:spcBef>
                <a:spcPts val="600"/>
              </a:spcBef>
              <a:buSzPts val="2200"/>
              <a:buNone/>
            </a:pPr>
            <a:r>
              <a:rPr lang="en-US" sz="1800" noProof="0" dirty="0">
                <a:latin typeface="+mn-lt"/>
              </a:rPr>
              <a:t>The</a:t>
            </a:r>
            <a:r>
              <a:rPr lang="en-US" sz="1800" b="1" noProof="0" dirty="0">
                <a:latin typeface="+mn-lt"/>
              </a:rPr>
              <a:t> consumer price index (C</a:t>
            </a:r>
            <a:r>
              <a:rPr lang="en-US" sz="100" b="1" noProof="0" dirty="0">
                <a:latin typeface="+mn-lt"/>
              </a:rPr>
              <a:t> </a:t>
            </a:r>
            <a:r>
              <a:rPr lang="en-US" sz="1800" b="1" noProof="0" dirty="0">
                <a:latin typeface="+mn-lt"/>
              </a:rPr>
              <a:t>P</a:t>
            </a:r>
            <a:r>
              <a:rPr lang="en-US" sz="100" b="1" noProof="0" dirty="0">
                <a:latin typeface="+mn-lt"/>
              </a:rPr>
              <a:t> </a:t>
            </a:r>
            <a:r>
              <a:rPr lang="en-US" sz="1800" b="1" noProof="0" dirty="0">
                <a:latin typeface="+mn-lt"/>
              </a:rPr>
              <a:t>I) </a:t>
            </a:r>
            <a:r>
              <a:rPr lang="en-US" sz="1800" noProof="0" dirty="0">
                <a:latin typeface="+mn-lt"/>
              </a:rPr>
              <a:t>is a measure of the average of the prices a typical urban family of four pays for the goods and services they purchase.</a:t>
            </a:r>
          </a:p>
          <a:p>
            <a:pPr marL="0" lvl="0" indent="0">
              <a:spcBef>
                <a:spcPts val="600"/>
              </a:spcBef>
              <a:buSzPts val="2200"/>
              <a:buNone/>
            </a:pPr>
            <a:r>
              <a:rPr lang="en-US" sz="1800" noProof="0" dirty="0">
                <a:latin typeface="+mn-lt"/>
              </a:rPr>
              <a:t>The chart shows the composition of the basket of goods used to create the C</a:t>
            </a:r>
            <a:r>
              <a:rPr lang="en-US" sz="100" noProof="0" dirty="0">
                <a:latin typeface="+mn-lt"/>
              </a:rPr>
              <a:t> </a:t>
            </a:r>
            <a:r>
              <a:rPr lang="en-US" sz="1800" noProof="0" dirty="0">
                <a:latin typeface="+mn-lt"/>
              </a:rPr>
              <a:t>P</a:t>
            </a:r>
            <a:r>
              <a:rPr lang="en-US" sz="100" noProof="0" dirty="0">
                <a:latin typeface="+mn-lt"/>
              </a:rPr>
              <a:t> </a:t>
            </a:r>
            <a:r>
              <a:rPr lang="en-US" sz="1800" noProof="0" dirty="0">
                <a:latin typeface="+mn-lt"/>
              </a:rPr>
              <a:t>I. This basket of goods derives from a survey of 14,000 households by the B</a:t>
            </a:r>
            <a:r>
              <a:rPr lang="en-US" sz="100" noProof="0" dirty="0">
                <a:latin typeface="+mn-lt"/>
              </a:rPr>
              <a:t> </a:t>
            </a:r>
            <a:r>
              <a:rPr lang="en-US" sz="1800" noProof="0" dirty="0">
                <a:latin typeface="+mn-lt"/>
              </a:rPr>
              <a:t>L</a:t>
            </a:r>
            <a:r>
              <a:rPr lang="en-US" sz="100" noProof="0" dirty="0">
                <a:latin typeface="+mn-lt"/>
              </a:rPr>
              <a:t> </a:t>
            </a:r>
            <a:r>
              <a:rPr lang="en-US" sz="1800" noProof="0" dirty="0">
                <a:latin typeface="+mn-lt"/>
              </a:rPr>
              <a:t>S.</a:t>
            </a:r>
          </a:p>
        </p:txBody>
      </p:sp>
      <p:pic>
        <p:nvPicPr>
          <p:cNvPr id="8" name="Picture 7" descr="A pie chart depicts the C P I market basket as of December 2022. For long description in Notes pane, press F6.">
            <a:extLst>
              <a:ext uri="{FF2B5EF4-FFF2-40B4-BE49-F238E27FC236}">
                <a16:creationId xmlns:a16="http://schemas.microsoft.com/office/drawing/2014/main" id="{77121701-BE6C-F6CB-0358-2BE92FE1331B}"/>
              </a:ext>
            </a:extLst>
          </p:cNvPr>
          <p:cNvPicPr>
            <a:picLocks noChangeAspect="1"/>
          </p:cNvPicPr>
          <p:nvPr/>
        </p:nvPicPr>
        <p:blipFill>
          <a:blip r:embed="rId3"/>
          <a:stretch>
            <a:fillRect/>
          </a:stretch>
        </p:blipFill>
        <p:spPr>
          <a:xfrm>
            <a:off x="3582171" y="2081196"/>
            <a:ext cx="5093517" cy="3415478"/>
          </a:xfrm>
          <a:prstGeom prst="rect">
            <a:avLst/>
          </a:prstGeom>
        </p:spPr>
      </p:pic>
    </p:spTree>
    <p:extLst>
      <p:ext uri="{BB962C8B-B14F-4D97-AF65-F5344CB8AC3E}">
        <p14:creationId xmlns:p14="http://schemas.microsoft.com/office/powerpoint/2010/main" val="378214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Calculating the C</a:t>
            </a:r>
            <a:r>
              <a:rPr lang="en-US" sz="100" noProof="0" dirty="0"/>
              <a:t> </a:t>
            </a:r>
            <a:r>
              <a:rPr lang="en-US" noProof="0" dirty="0"/>
              <a:t>P</a:t>
            </a:r>
            <a:r>
              <a:rPr lang="en-US" sz="100" noProof="0" dirty="0"/>
              <a:t> </a:t>
            </a:r>
            <a:r>
              <a:rPr lang="en-US" noProof="0" dirty="0"/>
              <a:t>I</a:t>
            </a:r>
          </a:p>
        </p:txBody>
      </p:sp>
      <p:sp>
        <p:nvSpPr>
          <p:cNvPr id="4" name="Content Placeholder 3"/>
          <p:cNvSpPr>
            <a:spLocks noGrp="1"/>
          </p:cNvSpPr>
          <p:nvPr>
            <p:ph sz="quarter" idx="13"/>
          </p:nvPr>
        </p:nvSpPr>
        <p:spPr>
          <a:xfrm>
            <a:off x="457200" y="1556327"/>
            <a:ext cx="8229600" cy="2208151"/>
          </a:xfrm>
        </p:spPr>
        <p:txBody>
          <a:bodyPr/>
          <a:lstStyle/>
          <a:p>
            <a:pPr marL="0" lvl="0" indent="0">
              <a:buSzPts val="2200"/>
              <a:buNone/>
            </a:pPr>
            <a:r>
              <a:rPr lang="en-US" noProof="0" dirty="0"/>
              <a:t>To calculate the C</a:t>
            </a:r>
            <a:r>
              <a:rPr lang="en-US" sz="100" noProof="0" dirty="0"/>
              <a:t> </a:t>
            </a:r>
            <a:r>
              <a:rPr lang="en-US" noProof="0" dirty="0"/>
              <a:t>P</a:t>
            </a:r>
            <a:r>
              <a:rPr lang="en-US" sz="100" noProof="0" dirty="0"/>
              <a:t> </a:t>
            </a:r>
            <a:r>
              <a:rPr lang="en-US" noProof="0" dirty="0"/>
              <a:t>I in a given year, we need:</a:t>
            </a:r>
          </a:p>
          <a:p>
            <a:pPr marL="255600"/>
            <a:r>
              <a:rPr lang="en-US" noProof="0" dirty="0"/>
              <a:t>A </a:t>
            </a:r>
            <a:r>
              <a:rPr lang="en-US" b="1" noProof="0" dirty="0"/>
              <a:t>basket of goods</a:t>
            </a:r>
          </a:p>
          <a:p>
            <a:pPr marL="255600"/>
            <a:r>
              <a:rPr lang="en-US" noProof="0" dirty="0"/>
              <a:t>The cost to purchase the basket of goods in a </a:t>
            </a:r>
            <a:r>
              <a:rPr lang="en-US" b="1" noProof="0" dirty="0"/>
              <a:t>base year</a:t>
            </a:r>
          </a:p>
          <a:p>
            <a:pPr marL="255600"/>
            <a:r>
              <a:rPr lang="en-US" noProof="0" dirty="0"/>
              <a:t>The prices in the current year</a:t>
            </a:r>
          </a:p>
        </p:txBody>
      </p:sp>
      <p:sp>
        <p:nvSpPr>
          <p:cNvPr id="5" name="Content Placeholder 4"/>
          <p:cNvSpPr>
            <a:spLocks noGrp="1"/>
          </p:cNvSpPr>
          <p:nvPr>
            <p:ph sz="quarter" idx="14"/>
          </p:nvPr>
        </p:nvSpPr>
        <p:spPr>
          <a:xfrm>
            <a:off x="457200" y="3900675"/>
            <a:ext cx="7831777" cy="1668854"/>
          </a:xfrm>
        </p:spPr>
        <p:txBody>
          <a:bodyPr/>
          <a:lstStyle/>
          <a:p>
            <a:pPr marL="432" indent="0">
              <a:buNone/>
            </a:pPr>
            <a:r>
              <a:rPr lang="en-US" noProof="0" dirty="0"/>
              <a:t>The C</a:t>
            </a:r>
            <a:r>
              <a:rPr lang="en-US" sz="100" noProof="0" dirty="0"/>
              <a:t> </a:t>
            </a:r>
            <a:r>
              <a:rPr lang="en-US" noProof="0" dirty="0"/>
              <a:t>P</a:t>
            </a:r>
            <a:r>
              <a:rPr lang="en-US" sz="100" noProof="0" dirty="0"/>
              <a:t> </a:t>
            </a:r>
            <a:r>
              <a:rPr lang="en-US" noProof="0" dirty="0"/>
              <a:t>I in the current year is the cost to purchase the basket of goods this year, divided by the cost in the base year. By convention, we multiply this by 100, so that the C</a:t>
            </a:r>
            <a:r>
              <a:rPr lang="en-US" sz="100" noProof="0" dirty="0"/>
              <a:t> </a:t>
            </a:r>
            <a:r>
              <a:rPr lang="en-US" noProof="0" dirty="0"/>
              <a:t>P</a:t>
            </a:r>
            <a:r>
              <a:rPr lang="en-US" sz="100" noProof="0" dirty="0"/>
              <a:t> </a:t>
            </a:r>
            <a:r>
              <a:rPr lang="en-US" noProof="0" dirty="0"/>
              <a:t>I in the base year is 100.</a:t>
            </a:r>
          </a:p>
        </p:txBody>
      </p:sp>
    </p:spTree>
    <p:extLst>
      <p:ext uri="{BB962C8B-B14F-4D97-AF65-F5344CB8AC3E}">
        <p14:creationId xmlns:p14="http://schemas.microsoft.com/office/powerpoint/2010/main" val="33446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Simple C</a:t>
            </a:r>
            <a:r>
              <a:rPr lang="en-US" sz="100" noProof="0" dirty="0"/>
              <a:t> </a:t>
            </a:r>
            <a:r>
              <a:rPr lang="en-US" noProof="0" dirty="0"/>
              <a:t>P</a:t>
            </a:r>
            <a:r>
              <a:rPr lang="en-US" sz="100" noProof="0" dirty="0"/>
              <a:t> </a:t>
            </a:r>
            <a:r>
              <a:rPr lang="en-US" noProof="0" dirty="0"/>
              <a:t>I Calculation </a:t>
            </a:r>
            <a:r>
              <a:rPr lang="en-US" sz="2000" b="0" noProof="0" dirty="0"/>
              <a:t>(1 of 2)</a:t>
            </a:r>
            <a:endParaRPr lang="en-US" noProof="0" dirty="0"/>
          </a:p>
        </p:txBody>
      </p:sp>
      <p:graphicFrame>
        <p:nvGraphicFramePr>
          <p:cNvPr id="3" name="Table 2"/>
          <p:cNvGraphicFramePr>
            <a:graphicFrameLocks noGrp="1"/>
          </p:cNvGraphicFramePr>
          <p:nvPr>
            <p:extLst>
              <p:ext uri="{D42A27DB-BD31-4B8C-83A1-F6EECF244321}">
                <p14:modId xmlns:p14="http://schemas.microsoft.com/office/powerpoint/2010/main" val="2366306772"/>
              </p:ext>
            </p:extLst>
          </p:nvPr>
        </p:nvGraphicFramePr>
        <p:xfrm>
          <a:off x="457200" y="1557338"/>
          <a:ext cx="8232776" cy="2103120"/>
        </p:xfrm>
        <a:graphic>
          <a:graphicData uri="http://schemas.openxmlformats.org/drawingml/2006/table">
            <a:tbl>
              <a:tblPr firstRow="1" bandRow="1">
                <a:tableStyleId>{2D5ABB26-0587-4C30-8999-92F81FD0307C}</a:tableStyleId>
              </a:tblPr>
              <a:tblGrid>
                <a:gridCol w="1087260">
                  <a:extLst>
                    <a:ext uri="{9D8B030D-6E8A-4147-A177-3AD203B41FA5}">
                      <a16:colId xmlns:a16="http://schemas.microsoft.com/office/drawing/2014/main" val="3432941821"/>
                    </a:ext>
                  </a:extLst>
                </a:gridCol>
                <a:gridCol w="970934">
                  <a:extLst>
                    <a:ext uri="{9D8B030D-6E8A-4147-A177-3AD203B41FA5}">
                      <a16:colId xmlns:a16="http://schemas.microsoft.com/office/drawing/2014/main" val="3961666391"/>
                    </a:ext>
                  </a:extLst>
                </a:gridCol>
                <a:gridCol w="972166">
                  <a:extLst>
                    <a:ext uri="{9D8B030D-6E8A-4147-A177-3AD203B41FA5}">
                      <a16:colId xmlns:a16="http://schemas.microsoft.com/office/drawing/2014/main" val="3530621509"/>
                    </a:ext>
                  </a:extLst>
                </a:gridCol>
                <a:gridCol w="1154430">
                  <a:extLst>
                    <a:ext uri="{9D8B030D-6E8A-4147-A177-3AD203B41FA5}">
                      <a16:colId xmlns:a16="http://schemas.microsoft.com/office/drawing/2014/main" val="578137254"/>
                    </a:ext>
                  </a:extLst>
                </a:gridCol>
                <a:gridCol w="582930">
                  <a:extLst>
                    <a:ext uri="{9D8B030D-6E8A-4147-A177-3AD203B41FA5}">
                      <a16:colId xmlns:a16="http://schemas.microsoft.com/office/drawing/2014/main" val="1090759816"/>
                    </a:ext>
                  </a:extLst>
                </a:gridCol>
                <a:gridCol w="1200150">
                  <a:extLst>
                    <a:ext uri="{9D8B030D-6E8A-4147-A177-3AD203B41FA5}">
                      <a16:colId xmlns:a16="http://schemas.microsoft.com/office/drawing/2014/main" val="3265240120"/>
                    </a:ext>
                  </a:extLst>
                </a:gridCol>
                <a:gridCol w="788670">
                  <a:extLst>
                    <a:ext uri="{9D8B030D-6E8A-4147-A177-3AD203B41FA5}">
                      <a16:colId xmlns:a16="http://schemas.microsoft.com/office/drawing/2014/main" val="2325453139"/>
                    </a:ext>
                  </a:extLst>
                </a:gridCol>
                <a:gridCol w="1476236">
                  <a:extLst>
                    <a:ext uri="{9D8B030D-6E8A-4147-A177-3AD203B41FA5}">
                      <a16:colId xmlns:a16="http://schemas.microsoft.com/office/drawing/2014/main" val="2586857740"/>
                    </a:ext>
                  </a:extLst>
                </a:gridCol>
              </a:tblGrid>
              <a:tr h="661226">
                <a:tc>
                  <a:txBody>
                    <a:bodyPr/>
                    <a:lstStyle/>
                    <a:p>
                      <a:pPr algn="ctr"/>
                      <a:r>
                        <a:rPr lang="en-US" sz="1200" b="1" i="0" u="none" strike="noStrike" cap="none" baseline="0" noProof="0" dirty="0">
                          <a:solidFill>
                            <a:schemeClr val="tx1"/>
                          </a:solidFill>
                          <a:latin typeface="+mn-lt"/>
                          <a:ea typeface="+mn-ea"/>
                          <a:cs typeface="+mn-cs"/>
                          <a:sym typeface="Arial"/>
                        </a:rPr>
                        <a:t>Product</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Base Year (2015) Quantity</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Base Year (2015) Price</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Base Year (2015) Expenditures</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2024 Price</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2024 Expenditures</a:t>
                      </a:r>
                    </a:p>
                    <a:p>
                      <a:pPr algn="ctr"/>
                      <a:r>
                        <a:rPr lang="en-US" sz="1200" b="1" i="0" u="none" strike="noStrike" cap="none" baseline="0" noProof="0" dirty="0">
                          <a:solidFill>
                            <a:schemeClr val="tx1"/>
                          </a:solidFill>
                          <a:latin typeface="+mn-lt"/>
                          <a:ea typeface="+mn-ea"/>
                          <a:cs typeface="+mn-cs"/>
                          <a:sym typeface="Arial"/>
                        </a:rPr>
                        <a:t>(on base-year</a:t>
                      </a:r>
                    </a:p>
                    <a:p>
                      <a:pPr algn="ctr"/>
                      <a:r>
                        <a:rPr lang="en-US" sz="1200" b="1" i="0" u="none" strike="noStrike" cap="none" baseline="0" noProof="0" dirty="0">
                          <a:solidFill>
                            <a:schemeClr val="tx1"/>
                          </a:solidFill>
                          <a:latin typeface="+mn-lt"/>
                          <a:ea typeface="+mn-ea"/>
                          <a:cs typeface="+mn-cs"/>
                          <a:sym typeface="Arial"/>
                        </a:rPr>
                        <a:t>quantities)</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2025 Price</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2025 Expenditures</a:t>
                      </a:r>
                    </a:p>
                    <a:p>
                      <a:pPr algn="ctr"/>
                      <a:r>
                        <a:rPr lang="en-US" sz="1200" b="1" i="0" u="none" strike="noStrike" cap="none" baseline="0" noProof="0" dirty="0">
                          <a:solidFill>
                            <a:schemeClr val="tx1"/>
                          </a:solidFill>
                          <a:latin typeface="+mn-lt"/>
                          <a:ea typeface="+mn-ea"/>
                          <a:cs typeface="+mn-cs"/>
                          <a:sym typeface="Arial"/>
                        </a:rPr>
                        <a:t>(on base-year</a:t>
                      </a:r>
                    </a:p>
                    <a:p>
                      <a:pPr algn="ctr"/>
                      <a:r>
                        <a:rPr lang="en-US" sz="1200" b="1" i="0" u="none" strike="noStrike" cap="none" baseline="0" noProof="0" dirty="0">
                          <a:solidFill>
                            <a:schemeClr val="tx1"/>
                          </a:solidFill>
                          <a:latin typeface="+mn-lt"/>
                          <a:ea typeface="+mn-ea"/>
                          <a:cs typeface="+mn-cs"/>
                          <a:sym typeface="Arial"/>
                        </a:rPr>
                        <a:t>quantities)</a:t>
                      </a:r>
                      <a:endParaRPr lang="en-US" sz="12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6944571"/>
                  </a:ext>
                </a:extLst>
              </a:tr>
              <a:tr h="344797">
                <a:tc>
                  <a:txBody>
                    <a:bodyPr/>
                    <a:lstStyle/>
                    <a:p>
                      <a:pPr algn="l"/>
                      <a:r>
                        <a:rPr lang="en-US" sz="1200" b="0" i="0" u="none" strike="noStrike" cap="none" baseline="0" noProof="0" dirty="0">
                          <a:solidFill>
                            <a:schemeClr val="tx1"/>
                          </a:solidFill>
                          <a:latin typeface="+mn-lt"/>
                          <a:ea typeface="+mn-ea"/>
                          <a:cs typeface="+mn-cs"/>
                          <a:sym typeface="Arial"/>
                        </a:rPr>
                        <a:t>Eye examinations</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$85</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$85</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784764"/>
                  </a:ext>
                </a:extLst>
              </a:tr>
              <a:tr h="206878">
                <a:tc>
                  <a:txBody>
                    <a:bodyPr/>
                    <a:lstStyle/>
                    <a:p>
                      <a:pPr algn="l"/>
                      <a:r>
                        <a:rPr lang="en-US" sz="1200" b="0" i="0" u="none" strike="noStrike" cap="none" baseline="0" noProof="0" dirty="0">
                          <a:solidFill>
                            <a:schemeClr val="tx1"/>
                          </a:solidFill>
                          <a:latin typeface="+mn-lt"/>
                          <a:ea typeface="+mn-ea"/>
                          <a:cs typeface="+mn-cs"/>
                          <a:sym typeface="Arial"/>
                        </a:rPr>
                        <a:t>Pizzas</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15</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300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14</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280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9684197"/>
                  </a:ext>
                </a:extLst>
              </a:tr>
              <a:tr h="206878">
                <a:tc>
                  <a:txBody>
                    <a:bodyPr/>
                    <a:lstStyle/>
                    <a:p>
                      <a:pPr algn="l"/>
                      <a:r>
                        <a:rPr lang="en-US" sz="1200" b="0" i="0" u="none" strike="noStrike" cap="none" baseline="0" noProof="0" dirty="0">
                          <a:solidFill>
                            <a:schemeClr val="tx1"/>
                          </a:solidFill>
                          <a:latin typeface="+mn-lt"/>
                          <a:ea typeface="+mn-ea"/>
                          <a:cs typeface="+mn-cs"/>
                          <a:sym typeface="Arial"/>
                        </a:rPr>
                        <a:t>Books</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25</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25</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500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28</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0" i="0" u="none" strike="noStrike" cap="none" baseline="0" noProof="0" dirty="0">
                          <a:solidFill>
                            <a:schemeClr val="tx1"/>
                          </a:solidFill>
                          <a:latin typeface="+mn-lt"/>
                          <a:ea typeface="+mn-ea"/>
                          <a:cs typeface="+mn-cs"/>
                          <a:sym typeface="Arial"/>
                        </a:rPr>
                        <a:t>560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593083"/>
                  </a:ext>
                </a:extLst>
              </a:tr>
              <a:tr h="206878">
                <a:tc>
                  <a:txBody>
                    <a:bodyPr/>
                    <a:lstStyle/>
                    <a:p>
                      <a:pPr algn="l"/>
                      <a:r>
                        <a:rPr lang="en-US" sz="1200" b="1" i="0" u="none" strike="noStrike" cap="none" baseline="0" noProof="0" dirty="0">
                          <a:solidFill>
                            <a:schemeClr val="tx1"/>
                          </a:solidFill>
                          <a:latin typeface="+mn-lt"/>
                          <a:ea typeface="+mn-ea"/>
                          <a:cs typeface="+mn-cs"/>
                          <a:sym typeface="Arial"/>
                        </a:rPr>
                        <a:t>Total</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$750</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$900</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u="none" strike="noStrike" cap="none" baseline="0" noProof="0" dirty="0">
                          <a:solidFill>
                            <a:schemeClr val="tx1"/>
                          </a:solidFill>
                          <a:latin typeface="+mn-lt"/>
                          <a:ea typeface="+mn-ea"/>
                          <a:cs typeface="+mn-cs"/>
                          <a:sym typeface="Arial"/>
                        </a:rPr>
                        <a:t>$925</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708697"/>
                  </a:ext>
                </a:extLst>
              </a:tr>
            </a:tbl>
          </a:graphicData>
        </a:graphic>
      </p:graphicFrame>
      <p:sp>
        <p:nvSpPr>
          <p:cNvPr id="5" name="Content Placeholder 4"/>
          <p:cNvSpPr>
            <a:spLocks noGrp="1"/>
          </p:cNvSpPr>
          <p:nvPr>
            <p:ph sz="quarter" idx="14"/>
          </p:nvPr>
        </p:nvSpPr>
        <p:spPr>
          <a:xfrm>
            <a:off x="457200" y="3794760"/>
            <a:ext cx="7837789" cy="640080"/>
          </a:xfrm>
        </p:spPr>
        <p:txBody>
          <a:bodyPr lIns="0" tIns="0" rIns="0" bIns="0"/>
          <a:lstStyle/>
          <a:p>
            <a:pPr marL="0" lvl="0" indent="0">
              <a:spcBef>
                <a:spcPts val="0"/>
              </a:spcBef>
              <a:buSzPts val="2200"/>
              <a:buNone/>
            </a:pPr>
            <a:r>
              <a:rPr lang="en-US" sz="2000" noProof="0" dirty="0"/>
              <a:t>The table above gives the information we need to create the C</a:t>
            </a:r>
            <a:r>
              <a:rPr lang="en-US" sz="100" noProof="0" dirty="0"/>
              <a:t> </a:t>
            </a:r>
            <a:r>
              <a:rPr lang="en-US" sz="2000" noProof="0" dirty="0"/>
              <a:t>P</a:t>
            </a:r>
            <a:r>
              <a:rPr lang="en-US" sz="100" noProof="0" dirty="0"/>
              <a:t> </a:t>
            </a:r>
            <a:r>
              <a:rPr lang="en-US" sz="2000" noProof="0" dirty="0"/>
              <a:t>I in 2024 and 2025, using the basket of goods from 2015.</a:t>
            </a:r>
          </a:p>
        </p:txBody>
      </p:sp>
      <p:graphicFrame>
        <p:nvGraphicFramePr>
          <p:cNvPr id="6" name="Table 5"/>
          <p:cNvGraphicFramePr>
            <a:graphicFrameLocks noGrp="1"/>
          </p:cNvGraphicFramePr>
          <p:nvPr>
            <p:extLst>
              <p:ext uri="{D42A27DB-BD31-4B8C-83A1-F6EECF244321}">
                <p14:modId xmlns:p14="http://schemas.microsoft.com/office/powerpoint/2010/main" val="3211548270"/>
              </p:ext>
            </p:extLst>
          </p:nvPr>
        </p:nvGraphicFramePr>
        <p:xfrm>
          <a:off x="457200" y="4632698"/>
          <a:ext cx="8232777" cy="1023222"/>
        </p:xfrm>
        <a:graphic>
          <a:graphicData uri="http://schemas.openxmlformats.org/drawingml/2006/table">
            <a:tbl>
              <a:tblPr firstRow="1" bandRow="1">
                <a:tableStyleId>{2D5ABB26-0587-4C30-8999-92F81FD0307C}</a:tableStyleId>
              </a:tblPr>
              <a:tblGrid>
                <a:gridCol w="4331970">
                  <a:extLst>
                    <a:ext uri="{9D8B030D-6E8A-4147-A177-3AD203B41FA5}">
                      <a16:colId xmlns:a16="http://schemas.microsoft.com/office/drawing/2014/main" val="1068598621"/>
                    </a:ext>
                  </a:extLst>
                </a:gridCol>
                <a:gridCol w="1943100">
                  <a:extLst>
                    <a:ext uri="{9D8B030D-6E8A-4147-A177-3AD203B41FA5}">
                      <a16:colId xmlns:a16="http://schemas.microsoft.com/office/drawing/2014/main" val="1649761246"/>
                    </a:ext>
                  </a:extLst>
                </a:gridCol>
                <a:gridCol w="1957707">
                  <a:extLst>
                    <a:ext uri="{9D8B030D-6E8A-4147-A177-3AD203B41FA5}">
                      <a16:colId xmlns:a16="http://schemas.microsoft.com/office/drawing/2014/main" val="42855551"/>
                    </a:ext>
                  </a:extLst>
                </a:gridCol>
              </a:tblGrid>
              <a:tr h="213622">
                <a:tc>
                  <a:txBody>
                    <a:bodyPr/>
                    <a:lstStyle/>
                    <a:p>
                      <a:pPr algn="l"/>
                      <a:r>
                        <a:rPr lang="en-US" sz="1400" b="1" i="0" u="none" strike="noStrike" cap="none" baseline="0" noProof="0" dirty="0">
                          <a:solidFill>
                            <a:schemeClr val="tx1"/>
                          </a:solidFill>
                          <a:latin typeface="+mn-lt"/>
                          <a:ea typeface="+mn-ea"/>
                          <a:cs typeface="+mn-cs"/>
                          <a:sym typeface="Arial"/>
                        </a:rPr>
                        <a:t>Formula</a:t>
                      </a:r>
                      <a:endParaRPr lang="en-US"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Applied to 2024</a:t>
                      </a:r>
                      <a:endParaRPr lang="en-US"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Applied to 2025</a:t>
                      </a:r>
                      <a:endParaRPr lang="en-US"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3390494"/>
                  </a:ext>
                </a:extLst>
              </a:tr>
              <a:tr h="718422">
                <a:tc>
                  <a:txBody>
                    <a:bodyPr/>
                    <a:lstStyle/>
                    <a:p>
                      <a:pPr algn="ctr" fontAlgn="b"/>
                      <a:r>
                        <a:rPr lang="en-US" sz="100" b="0" i="0" u="none" strike="noStrike" noProof="0" dirty="0">
                          <a:solidFill>
                            <a:schemeClr val="tx1"/>
                          </a:solidFill>
                          <a:effectLst/>
                          <a:latin typeface="+mn-lt"/>
                        </a:rPr>
                        <a:t>C P I equals expenditures in the current year over expenditures in the base year all times 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noProof="0" dirty="0">
                          <a:solidFill>
                            <a:schemeClr val="tx1"/>
                          </a:solidFill>
                          <a:effectLst/>
                          <a:latin typeface="+mn-lt"/>
                        </a:rPr>
                        <a:t>900 dollars over 750 dollars multiplied by 100 equals 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noProof="0" dirty="0">
                          <a:solidFill>
                            <a:schemeClr val="tx1"/>
                          </a:solidFill>
                          <a:effectLst/>
                          <a:latin typeface="+mn-lt"/>
                        </a:rPr>
                        <a:t>left parenthesis start fraction $925 over $750 end fraction right parenthesis times 100 = 123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253701"/>
                  </a:ext>
                </a:extLst>
              </a:tr>
            </a:tbl>
          </a:graphicData>
        </a:graphic>
      </p:graphicFrame>
      <mc:AlternateContent xmlns:mc="http://schemas.openxmlformats.org/markup-compatibility/2006">
        <mc:Choice xmlns:a14="http://schemas.microsoft.com/office/drawing/2010/main" Requires="a14">
          <p:sp>
            <p:nvSpPr>
              <p:cNvPr id="10" name="Object 9">
                <a:extLst>
                  <a:ext uri="{C183D7F6-B498-43B3-948B-1728B52AA6E4}">
                    <adec:decorative xmlns:adec="http://schemas.microsoft.com/office/drawing/2017/decorative" val="1"/>
                  </a:ext>
                </a:extLst>
              </p:cNvPr>
              <p:cNvSpPr txBox="1"/>
              <p:nvPr/>
            </p:nvSpPr>
            <p:spPr>
              <a:xfrm>
                <a:off x="480349" y="4987461"/>
                <a:ext cx="4168917" cy="595561"/>
              </a:xfrm>
              <a:prstGeom prst="rect">
                <a:avLst/>
              </a:prstGeom>
              <a:solidFill>
                <a:schemeClr val="bg1"/>
              </a:solidFill>
            </p:spPr>
            <p:txBody>
              <a:bodyPr>
                <a:normAutofit/>
              </a:bodyPr>
              <a:lstStyle/>
              <a:p>
                <a:pPr/>
                <a14:m>
                  <m:oMathPara xmlns:m="http://schemas.openxmlformats.org/officeDocument/2006/math">
                    <m:oMathParaPr>
                      <m:jc m:val="left"/>
                    </m:oMathParaPr>
                    <m:oMath xmlns:m="http://schemas.openxmlformats.org/officeDocument/2006/math">
                      <m:r>
                        <m:rPr>
                          <m:sty m:val="p"/>
                        </m:rPr>
                        <a:rPr lang="en-US" i="1">
                          <a:solidFill>
                            <a:srgbClr val="000000"/>
                          </a:solidFill>
                          <a:latin typeface="Cambria Math" panose="02040503050406030204" pitchFamily="18" charset="0"/>
                        </a:rPr>
                        <m:t>CPI</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m:rPr>
                              <m:sty m:val="p"/>
                            </m:rPr>
                            <a:rPr lang="en-US" i="1">
                              <a:solidFill>
                                <a:srgbClr val="000000"/>
                              </a:solidFill>
                              <a:latin typeface="Cambria Math" panose="02040503050406030204" pitchFamily="18" charset="0"/>
                            </a:rPr>
                            <m:t>Expendituresinthecurrentyear</m:t>
                          </m:r>
                        </m:num>
                        <m:den>
                          <m:r>
                            <m:rPr>
                              <m:sty m:val="p"/>
                            </m:rPr>
                            <a:rPr lang="en-US" i="1">
                              <a:solidFill>
                                <a:srgbClr val="000000"/>
                              </a:solidFill>
                              <a:latin typeface="Cambria Math" panose="02040503050406030204" pitchFamily="18" charset="0"/>
                            </a:rPr>
                            <m:t>Expendituresinthebaseyear</m:t>
                          </m:r>
                        </m:den>
                      </m:f>
                      <m:r>
                        <a:rPr lang="en-US" i="1">
                          <a:solidFill>
                            <a:srgbClr val="000000"/>
                          </a:solidFill>
                          <a:latin typeface="Cambria Math" panose="02040503050406030204" pitchFamily="18" charset="0"/>
                        </a:rPr>
                        <m:t>×100</m:t>
                      </m:r>
                    </m:oMath>
                  </m:oMathPara>
                </a14:m>
                <a:endParaRPr lang="en-US"/>
              </a:p>
            </p:txBody>
          </p:sp>
        </mc:Choice>
        <mc:Fallback>
          <p:sp>
            <p:nvSpPr>
              <p:cNvPr id="10" name="Object 9">
                <a:extLst>
                  <a:ext uri="{C183D7F6-B498-43B3-948B-1728B52AA6E4}">
                    <adec:decorative xmlns:adec="http://schemas.microsoft.com/office/drawing/2017/decorative" val="1"/>
                  </a:ext>
                </a:extLst>
              </p:cNvPr>
              <p:cNvSpPr txBox="1">
                <a:spLocks noRot="1" noChangeAspect="1" noMove="1" noResize="1" noEditPoints="1" noAdjustHandles="1" noChangeArrowheads="1" noChangeShapeType="1" noTextEdit="1"/>
              </p:cNvSpPr>
              <p:nvPr/>
            </p:nvSpPr>
            <p:spPr>
              <a:xfrm>
                <a:off x="480349" y="4987461"/>
                <a:ext cx="4168917" cy="5955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Object 10">
                <a:extLst>
                  <a:ext uri="{C183D7F6-B498-43B3-948B-1728B52AA6E4}">
                    <adec:decorative xmlns:adec="http://schemas.microsoft.com/office/drawing/2017/decorative" val="1"/>
                  </a:ext>
                </a:extLst>
              </p:cNvPr>
              <p:cNvSpPr txBox="1"/>
              <p:nvPr/>
            </p:nvSpPr>
            <p:spPr>
              <a:xfrm>
                <a:off x="4840617" y="4987461"/>
                <a:ext cx="1776810" cy="593551"/>
              </a:xfrm>
              <a:prstGeom prst="rect">
                <a:avLst/>
              </a:prstGeom>
              <a:solidFill>
                <a:schemeClr val="bg1"/>
              </a:solidFill>
            </p:spPr>
            <p:txBody>
              <a:bodyPr>
                <a:normAutofit fontScale="92500"/>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$900</m:t>
                              </m:r>
                            </m:num>
                            <m:den>
                              <m:r>
                                <a:rPr lang="en-US" i="1">
                                  <a:solidFill>
                                    <a:srgbClr val="000000"/>
                                  </a:solidFill>
                                  <a:latin typeface="Cambria Math" panose="02040503050406030204" pitchFamily="18" charset="0"/>
                                </a:rPr>
                                <m:t>$750</m:t>
                              </m:r>
                            </m:den>
                          </m:f>
                        </m:e>
                      </m:d>
                      <m:r>
                        <a:rPr lang="en-US" i="1">
                          <a:solidFill>
                            <a:srgbClr val="000000"/>
                          </a:solidFill>
                          <a:latin typeface="Cambria Math" panose="02040503050406030204" pitchFamily="18" charset="0"/>
                        </a:rPr>
                        <m:t>×100=120</m:t>
                      </m:r>
                    </m:oMath>
                  </m:oMathPara>
                </a14:m>
                <a:endParaRPr lang="en-US"/>
              </a:p>
            </p:txBody>
          </p:sp>
        </mc:Choice>
        <mc:Fallback>
          <p:sp>
            <p:nvSpPr>
              <p:cNvPr id="11" name="Object 10">
                <a:extLst>
                  <a:ext uri="{C183D7F6-B498-43B3-948B-1728B52AA6E4}">
                    <adec:decorative xmlns:adec="http://schemas.microsoft.com/office/drawing/2017/decorative" val="1"/>
                  </a:ext>
                </a:extLst>
              </p:cNvPr>
              <p:cNvSpPr txBox="1">
                <a:spLocks noRot="1" noChangeAspect="1" noMove="1" noResize="1" noEditPoints="1" noAdjustHandles="1" noChangeArrowheads="1" noChangeShapeType="1" noTextEdit="1"/>
              </p:cNvSpPr>
              <p:nvPr/>
            </p:nvSpPr>
            <p:spPr>
              <a:xfrm>
                <a:off x="4840617" y="4987461"/>
                <a:ext cx="1776810" cy="5935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Object 12">
                <a:extLst>
                  <a:ext uri="{C183D7F6-B498-43B3-948B-1728B52AA6E4}">
                    <adec:decorative xmlns:adec="http://schemas.microsoft.com/office/drawing/2017/decorative" val="1"/>
                  </a:ext>
                </a:extLst>
              </p:cNvPr>
              <p:cNvSpPr txBox="1"/>
              <p:nvPr/>
            </p:nvSpPr>
            <p:spPr>
              <a:xfrm>
                <a:off x="6808778" y="4989471"/>
                <a:ext cx="1776810" cy="593551"/>
              </a:xfrm>
              <a:prstGeom prst="rect">
                <a:avLst/>
              </a:prstGeom>
              <a:solidFill>
                <a:schemeClr val="bg1"/>
              </a:solidFill>
            </p:spPr>
            <p:txBody>
              <a:bodyPr>
                <a:normAutofit fontScale="92500"/>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$925</m:t>
                              </m:r>
                            </m:num>
                            <m:den>
                              <m:r>
                                <a:rPr lang="en-US" i="1">
                                  <a:solidFill>
                                    <a:srgbClr val="000000"/>
                                  </a:solidFill>
                                  <a:latin typeface="Cambria Math" panose="02040503050406030204" pitchFamily="18" charset="0"/>
                                </a:rPr>
                                <m:t>$750</m:t>
                              </m:r>
                            </m:den>
                          </m:f>
                        </m:e>
                      </m:d>
                      <m:r>
                        <a:rPr lang="en-US" i="1">
                          <a:solidFill>
                            <a:srgbClr val="000000"/>
                          </a:solidFill>
                          <a:latin typeface="Cambria Math" panose="02040503050406030204" pitchFamily="18" charset="0"/>
                        </a:rPr>
                        <m:t>×100=123</m:t>
                      </m:r>
                    </m:oMath>
                  </m:oMathPara>
                </a14:m>
                <a:endParaRPr lang="en-US"/>
              </a:p>
            </p:txBody>
          </p:sp>
        </mc:Choice>
        <mc:Fallback>
          <p:sp>
            <p:nvSpPr>
              <p:cNvPr id="13" name="Object 12">
                <a:extLst>
                  <a:ext uri="{C183D7F6-B498-43B3-948B-1728B52AA6E4}">
                    <adec:decorative xmlns:adec="http://schemas.microsoft.com/office/drawing/2017/decorative" val="1"/>
                  </a:ext>
                </a:extLst>
              </p:cNvPr>
              <p:cNvSpPr txBox="1">
                <a:spLocks noRot="1" noChangeAspect="1" noMove="1" noResize="1" noEditPoints="1" noAdjustHandles="1" noChangeArrowheads="1" noChangeShapeType="1" noTextEdit="1"/>
              </p:cNvSpPr>
              <p:nvPr/>
            </p:nvSpPr>
            <p:spPr>
              <a:xfrm>
                <a:off x="6808778" y="4989471"/>
                <a:ext cx="1776810" cy="59355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898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Simple C</a:t>
            </a:r>
            <a:r>
              <a:rPr lang="en-US" sz="100" noProof="0" dirty="0"/>
              <a:t> </a:t>
            </a:r>
            <a:r>
              <a:rPr lang="en-US" noProof="0" dirty="0"/>
              <a:t>P</a:t>
            </a:r>
            <a:r>
              <a:rPr lang="en-US" sz="100" noProof="0" dirty="0"/>
              <a:t> </a:t>
            </a:r>
            <a:r>
              <a:rPr lang="en-US" noProof="0" dirty="0"/>
              <a:t>I Calculation </a:t>
            </a:r>
            <a:r>
              <a:rPr lang="en-US" sz="2000" b="0" noProof="0" dirty="0"/>
              <a:t>(2 of 2)</a:t>
            </a:r>
            <a:endParaRPr lang="en-US" noProof="0" dirty="0"/>
          </a:p>
        </p:txBody>
      </p:sp>
      <p:sp>
        <p:nvSpPr>
          <p:cNvPr id="5" name="Content Placeholder 4"/>
          <p:cNvSpPr>
            <a:spLocks noGrp="1"/>
          </p:cNvSpPr>
          <p:nvPr>
            <p:ph sz="quarter" idx="14"/>
          </p:nvPr>
        </p:nvSpPr>
        <p:spPr>
          <a:xfrm>
            <a:off x="431800" y="1923728"/>
            <a:ext cx="8359129" cy="860275"/>
          </a:xfrm>
        </p:spPr>
        <p:txBody>
          <a:bodyPr/>
          <a:lstStyle/>
          <a:p>
            <a:pPr marL="0" lvl="0" indent="0">
              <a:spcBef>
                <a:spcPts val="0"/>
              </a:spcBef>
              <a:buSzPts val="2200"/>
              <a:buNone/>
            </a:pPr>
            <a:r>
              <a:rPr lang="en-US" sz="2200" noProof="0" dirty="0"/>
              <a:t>Based on these data, the inflation rate from 2024 to 2025 is the percentage change in the C</a:t>
            </a:r>
            <a:r>
              <a:rPr lang="en-US" sz="100" noProof="0" dirty="0"/>
              <a:t> </a:t>
            </a:r>
            <a:r>
              <a:rPr lang="en-US" sz="2200" noProof="0" dirty="0"/>
              <a:t>P</a:t>
            </a:r>
            <a:r>
              <a:rPr lang="en-US" sz="100" noProof="0" dirty="0"/>
              <a:t> </a:t>
            </a:r>
            <a:r>
              <a:rPr lang="en-US" sz="2200" noProof="0" dirty="0"/>
              <a:t>I:</a:t>
            </a:r>
          </a:p>
        </p:txBody>
      </p:sp>
      <mc:AlternateContent xmlns:mc="http://schemas.openxmlformats.org/markup-compatibility/2006">
        <mc:Choice xmlns:a14="http://schemas.microsoft.com/office/drawing/2010/main" Requires="a14">
          <p:sp>
            <p:nvSpPr>
              <p:cNvPr id="16" name="Object 15" descr="left parenthesis start fraction 123 minus 120 over 120 end fraction right parenthesis times 100 = 2.5%">
                <a:extLst>
                  <a:ext uri="{C183D7F6-B498-43B3-948B-1728B52AA6E4}">
                    <adec:decorative xmlns:adec="http://schemas.microsoft.com/office/drawing/2017/decorative" val="0"/>
                  </a:ext>
                </a:extLst>
              </p:cNvPr>
              <p:cNvSpPr txBox="1"/>
              <p:nvPr/>
            </p:nvSpPr>
            <p:spPr>
              <a:xfrm>
                <a:off x="3051724" y="2923527"/>
                <a:ext cx="3040552" cy="79024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123−120</m:t>
                              </m:r>
                            </m:num>
                            <m:den>
                              <m:r>
                                <a:rPr lang="en-US" i="1">
                                  <a:solidFill>
                                    <a:srgbClr val="000000"/>
                                  </a:solidFill>
                                  <a:latin typeface="Cambria Math" panose="02040503050406030204" pitchFamily="18" charset="0"/>
                                </a:rPr>
                                <m:t>120</m:t>
                              </m:r>
                            </m:den>
                          </m:f>
                        </m:e>
                      </m:d>
                      <m:r>
                        <a:rPr lang="en-US" i="1">
                          <a:solidFill>
                            <a:srgbClr val="000000"/>
                          </a:solidFill>
                          <a:latin typeface="Cambria Math" panose="02040503050406030204" pitchFamily="18" charset="0"/>
                        </a:rPr>
                        <m:t>×100=2.5%</m:t>
                      </m:r>
                    </m:oMath>
                  </m:oMathPara>
                </a14:m>
                <a:endParaRPr lang="en-US"/>
              </a:p>
            </p:txBody>
          </p:sp>
        </mc:Choice>
        <mc:Fallback>
          <p:sp>
            <p:nvSpPr>
              <p:cNvPr id="16" name="Object 15" descr="left parenthesis start fraction 123 minus 120 over 120 end fraction right parenthesis times 100 = 2.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3051724" y="2923527"/>
                <a:ext cx="3040552" cy="790249"/>
              </a:xfrm>
              <a:prstGeom prst="rect">
                <a:avLst/>
              </a:prstGeom>
              <a:blipFill>
                <a:blip r:embed="rId2"/>
                <a:stretch>
                  <a:fillRect/>
                </a:stretch>
              </a:blipFill>
            </p:spPr>
            <p:txBody>
              <a:bodyPr/>
              <a:lstStyle/>
              <a:p>
                <a:r>
                  <a:rPr lang="en-US">
                    <a:noFill/>
                  </a:rPr>
                  <a:t> </a:t>
                </a:r>
              </a:p>
            </p:txBody>
          </p:sp>
        </mc:Fallback>
      </mc:AlternateContent>
      <p:sp>
        <p:nvSpPr>
          <p:cNvPr id="6" name="Content Placeholder 5"/>
          <p:cNvSpPr>
            <a:spLocks noGrp="1"/>
          </p:cNvSpPr>
          <p:nvPr>
            <p:ph sz="quarter" idx="15"/>
          </p:nvPr>
        </p:nvSpPr>
        <p:spPr>
          <a:xfrm>
            <a:off x="431800" y="3907460"/>
            <a:ext cx="8359129" cy="1243433"/>
          </a:xfrm>
        </p:spPr>
        <p:txBody>
          <a:bodyPr/>
          <a:lstStyle/>
          <a:p>
            <a:pPr marL="0" lvl="0" indent="0">
              <a:spcBef>
                <a:spcPts val="0"/>
              </a:spcBef>
              <a:buSzPts val="2200"/>
              <a:buNone/>
            </a:pPr>
            <a:r>
              <a:rPr lang="en-US" sz="2200" noProof="0" dirty="0">
                <a:solidFill>
                  <a:schemeClr val="tx1"/>
                </a:solidFill>
              </a:rPr>
              <a:t>Since the C</a:t>
            </a:r>
            <a:r>
              <a:rPr lang="en-US" sz="100" noProof="0" dirty="0">
                <a:solidFill>
                  <a:schemeClr val="tx1"/>
                </a:solidFill>
              </a:rPr>
              <a:t> </a:t>
            </a:r>
            <a:r>
              <a:rPr lang="en-US" sz="2200" noProof="0" dirty="0">
                <a:solidFill>
                  <a:schemeClr val="tx1"/>
                </a:solidFill>
              </a:rPr>
              <a:t>P</a:t>
            </a:r>
            <a:r>
              <a:rPr lang="en-US" sz="100" noProof="0" dirty="0">
                <a:solidFill>
                  <a:schemeClr val="tx1"/>
                </a:solidFill>
              </a:rPr>
              <a:t> </a:t>
            </a:r>
            <a:r>
              <a:rPr lang="en-US" sz="2200" noProof="0" dirty="0">
                <a:solidFill>
                  <a:schemeClr val="tx1"/>
                </a:solidFill>
              </a:rPr>
              <a:t>I measures </a:t>
            </a:r>
            <a:r>
              <a:rPr lang="en-US" sz="2200" b="1" noProof="0" dirty="0">
                <a:solidFill>
                  <a:schemeClr val="tx1"/>
                </a:solidFill>
              </a:rPr>
              <a:t>consumer</a:t>
            </a:r>
            <a:r>
              <a:rPr lang="en-US" sz="2200" noProof="0" dirty="0">
                <a:solidFill>
                  <a:schemeClr val="tx1"/>
                </a:solidFill>
              </a:rPr>
              <a:t> prices, it is called the </a:t>
            </a:r>
            <a:r>
              <a:rPr lang="en-US" sz="2200" b="1" noProof="0" dirty="0">
                <a:solidFill>
                  <a:schemeClr val="tx1"/>
                </a:solidFill>
              </a:rPr>
              <a:t>cost- of-living index</a:t>
            </a:r>
            <a:r>
              <a:rPr lang="en-US" sz="2200" noProof="0" dirty="0">
                <a:solidFill>
                  <a:schemeClr val="tx1"/>
                </a:solidFill>
              </a:rPr>
              <a:t>.</a:t>
            </a:r>
            <a:r>
              <a:rPr lang="en-US" sz="2200" i="1" noProof="0" dirty="0">
                <a:solidFill>
                  <a:schemeClr val="tx1"/>
                </a:solidFill>
              </a:rPr>
              <a:t> </a:t>
            </a:r>
            <a:r>
              <a:rPr lang="en-US" sz="2200" noProof="0" dirty="0">
                <a:solidFill>
                  <a:schemeClr val="tx1"/>
                </a:solidFill>
              </a:rPr>
              <a:t>C</a:t>
            </a:r>
            <a:r>
              <a:rPr lang="en-US" sz="100" noProof="0" dirty="0">
                <a:solidFill>
                  <a:schemeClr val="tx1"/>
                </a:solidFill>
              </a:rPr>
              <a:t> </a:t>
            </a:r>
            <a:r>
              <a:rPr lang="en-US" sz="2200" noProof="0" dirty="0">
                <a:solidFill>
                  <a:schemeClr val="tx1"/>
                </a:solidFill>
              </a:rPr>
              <a:t>P</a:t>
            </a:r>
            <a:r>
              <a:rPr lang="en-US" sz="100" noProof="0" dirty="0">
                <a:solidFill>
                  <a:schemeClr val="tx1"/>
                </a:solidFill>
              </a:rPr>
              <a:t> </a:t>
            </a:r>
            <a:r>
              <a:rPr lang="en-US" sz="2200" noProof="0" dirty="0">
                <a:solidFill>
                  <a:schemeClr val="tx1"/>
                </a:solidFill>
              </a:rPr>
              <a:t>I inflation is sometimes used to generate “fair” increases in wages for workers and government benefits.</a:t>
            </a:r>
          </a:p>
        </p:txBody>
      </p:sp>
    </p:spTree>
    <p:extLst>
      <p:ext uri="{BB962C8B-B14F-4D97-AF65-F5344CB8AC3E}">
        <p14:creationId xmlns:p14="http://schemas.microsoft.com/office/powerpoint/2010/main" val="71091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Is the C</a:t>
            </a:r>
            <a:r>
              <a:rPr lang="en-US" sz="100" noProof="0" dirty="0"/>
              <a:t> </a:t>
            </a:r>
            <a:r>
              <a:rPr lang="en-US" sz="3200" noProof="0" dirty="0"/>
              <a:t>P</a:t>
            </a:r>
            <a:r>
              <a:rPr lang="en-US" sz="100" noProof="0" dirty="0"/>
              <a:t> </a:t>
            </a:r>
            <a:r>
              <a:rPr lang="en-US" sz="3200" noProof="0" dirty="0"/>
              <a:t>I an Accurate Measure of Inflation?</a:t>
            </a:r>
          </a:p>
        </p:txBody>
      </p:sp>
      <p:sp>
        <p:nvSpPr>
          <p:cNvPr id="4" name="Content Placeholder 3"/>
          <p:cNvSpPr>
            <a:spLocks noGrp="1"/>
          </p:cNvSpPr>
          <p:nvPr>
            <p:ph sz="quarter" idx="13"/>
          </p:nvPr>
        </p:nvSpPr>
        <p:spPr>
          <a:xfrm>
            <a:off x="457200" y="1556327"/>
            <a:ext cx="8116784" cy="3716317"/>
          </a:xfrm>
        </p:spPr>
        <p:txBody>
          <a:bodyPr/>
          <a:lstStyle/>
          <a:p>
            <a:pPr marL="0" lvl="0" indent="0">
              <a:spcBef>
                <a:spcPts val="1000"/>
              </a:spcBef>
              <a:buSzPts val="2200"/>
              <a:buNone/>
            </a:pPr>
            <a:r>
              <a:rPr lang="en-US" sz="1800" noProof="0" dirty="0"/>
              <a:t>Some potential problems with the C</a:t>
            </a:r>
            <a:r>
              <a:rPr lang="en-US" sz="100" noProof="0" dirty="0"/>
              <a:t> </a:t>
            </a:r>
            <a:r>
              <a:rPr lang="en-US" sz="1800" noProof="0" dirty="0"/>
              <a:t>P</a:t>
            </a:r>
            <a:r>
              <a:rPr lang="en-US" sz="100" noProof="0" dirty="0"/>
              <a:t> </a:t>
            </a:r>
            <a:r>
              <a:rPr lang="en-US" sz="1800" noProof="0" dirty="0"/>
              <a:t>I include:</a:t>
            </a:r>
          </a:p>
          <a:p>
            <a:pPr marL="255600" lvl="0">
              <a:spcBef>
                <a:spcPts val="1000"/>
              </a:spcBef>
            </a:pPr>
            <a:r>
              <a:rPr lang="en-US" sz="1800" b="1" noProof="0" dirty="0"/>
              <a:t>Substitution bias</a:t>
            </a:r>
            <a:r>
              <a:rPr lang="en-US" sz="1800" noProof="0" dirty="0"/>
              <a:t>: Consumers may change their purchasing habits away from goods that have increased in price.</a:t>
            </a:r>
          </a:p>
          <a:p>
            <a:pPr marL="255600" lvl="0">
              <a:spcBef>
                <a:spcPts val="1000"/>
              </a:spcBef>
            </a:pPr>
            <a:r>
              <a:rPr lang="en-US" sz="1800" b="1" noProof="0" dirty="0"/>
              <a:t>Increase in quality bias</a:t>
            </a:r>
            <a:r>
              <a:rPr lang="en-US" sz="1800" noProof="0" dirty="0"/>
              <a:t>: Difficult to separate improvement in quality from increase in price, say in cars or computers.</a:t>
            </a:r>
          </a:p>
          <a:p>
            <a:pPr marL="255600" lvl="0">
              <a:spcBef>
                <a:spcPts val="1000"/>
              </a:spcBef>
            </a:pPr>
            <a:r>
              <a:rPr lang="en-US" sz="1800" b="1" noProof="0" dirty="0"/>
              <a:t>New product bias</a:t>
            </a:r>
            <a:r>
              <a:rPr lang="en-US" sz="1800" noProof="0" dirty="0"/>
              <a:t>: The basket of goods used to change only every 10 years. (Now it updates every 2 years.) There is a delay to including new goods like cell phones.</a:t>
            </a:r>
          </a:p>
          <a:p>
            <a:pPr marL="255600" lvl="0">
              <a:spcBef>
                <a:spcPts val="1000"/>
              </a:spcBef>
            </a:pPr>
            <a:r>
              <a:rPr lang="en-US" sz="1800" b="1" noProof="0" dirty="0"/>
              <a:t>Outlet bias</a:t>
            </a:r>
            <a:r>
              <a:rPr lang="en-US" sz="1800" noProof="0" dirty="0"/>
              <a:t>: C</a:t>
            </a:r>
            <a:r>
              <a:rPr lang="en-US" sz="100" noProof="0" dirty="0"/>
              <a:t> </a:t>
            </a:r>
            <a:r>
              <a:rPr lang="en-US" sz="1800" noProof="0" dirty="0"/>
              <a:t>P</a:t>
            </a:r>
            <a:r>
              <a:rPr lang="en-US" sz="100" noProof="0" dirty="0"/>
              <a:t> </a:t>
            </a:r>
            <a:r>
              <a:rPr lang="en-US" sz="1800" noProof="0" dirty="0"/>
              <a:t>I used to only survey prices at traditional retail outlets. Now, it tries to minimize this bias by surveying people about where they actually buy products, including discount stores and online sellers.</a:t>
            </a:r>
          </a:p>
        </p:txBody>
      </p:sp>
      <p:sp>
        <p:nvSpPr>
          <p:cNvPr id="5" name="Content Placeholder 4"/>
          <p:cNvSpPr>
            <a:spLocks noGrp="1"/>
          </p:cNvSpPr>
          <p:nvPr>
            <p:ph sz="quarter" idx="14"/>
          </p:nvPr>
        </p:nvSpPr>
        <p:spPr>
          <a:xfrm>
            <a:off x="457200" y="5367647"/>
            <a:ext cx="8229600" cy="748145"/>
          </a:xfrm>
        </p:spPr>
        <p:txBody>
          <a:bodyPr/>
          <a:lstStyle/>
          <a:p>
            <a:pPr marL="432" indent="0">
              <a:buNone/>
            </a:pPr>
            <a:r>
              <a:rPr lang="en-US" sz="1800" noProof="0" dirty="0"/>
              <a:t>Economists believe the C</a:t>
            </a:r>
            <a:r>
              <a:rPr lang="en-US" sz="100" noProof="0" dirty="0"/>
              <a:t> </a:t>
            </a:r>
            <a:r>
              <a:rPr lang="en-US" sz="1800" noProof="0" dirty="0"/>
              <a:t>P</a:t>
            </a:r>
            <a:r>
              <a:rPr lang="en-US" sz="100" noProof="0" dirty="0"/>
              <a:t> </a:t>
            </a:r>
            <a:r>
              <a:rPr lang="en-US" sz="1800" noProof="0" dirty="0"/>
              <a:t>I overstates true inflation by 0.5 to 1 percentage point (an improvement over previous methods).</a:t>
            </a:r>
          </a:p>
        </p:txBody>
      </p:sp>
    </p:spTree>
    <p:extLst>
      <p:ext uri="{BB962C8B-B14F-4D97-AF65-F5344CB8AC3E}">
        <p14:creationId xmlns:p14="http://schemas.microsoft.com/office/powerpoint/2010/main" val="32469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Producer Price Index</a:t>
            </a:r>
          </a:p>
        </p:txBody>
      </p:sp>
      <p:sp>
        <p:nvSpPr>
          <p:cNvPr id="3" name="Content Placeholder 2"/>
          <p:cNvSpPr>
            <a:spLocks noGrp="1"/>
          </p:cNvSpPr>
          <p:nvPr>
            <p:ph sz="quarter" idx="13"/>
          </p:nvPr>
        </p:nvSpPr>
        <p:spPr>
          <a:xfrm>
            <a:off x="457200" y="1556326"/>
            <a:ext cx="8229600" cy="2932547"/>
          </a:xfrm>
        </p:spPr>
        <p:txBody>
          <a:bodyPr/>
          <a:lstStyle/>
          <a:p>
            <a:pPr marL="0" lvl="0" indent="0">
              <a:buSzPts val="2200"/>
              <a:buNone/>
            </a:pPr>
            <a:r>
              <a:rPr lang="en-US" sz="2200" noProof="0" dirty="0"/>
              <a:t>The </a:t>
            </a:r>
            <a:r>
              <a:rPr lang="en-US" sz="2200" b="1" noProof="0" dirty="0"/>
              <a:t>producer price index (P</a:t>
            </a:r>
            <a:r>
              <a:rPr lang="en-US" sz="100" b="1" noProof="0" dirty="0"/>
              <a:t> </a:t>
            </a:r>
            <a:r>
              <a:rPr lang="en-US" sz="2200" b="1" noProof="0" dirty="0"/>
              <a:t>P</a:t>
            </a:r>
            <a:r>
              <a:rPr lang="en-US" sz="100" b="1" noProof="0" dirty="0"/>
              <a:t> </a:t>
            </a:r>
            <a:r>
              <a:rPr lang="en-US" sz="2200" b="1" noProof="0" dirty="0"/>
              <a:t>I)</a:t>
            </a:r>
            <a:r>
              <a:rPr lang="en-US" sz="2200" noProof="0" dirty="0"/>
              <a:t> is an average of the prices received by producers of goods and services at all stages of the production process.</a:t>
            </a:r>
          </a:p>
          <a:p>
            <a:pPr marL="255600"/>
            <a:r>
              <a:rPr lang="en-US" sz="2200" noProof="0" dirty="0"/>
              <a:t>It is conceptually similar to the C</a:t>
            </a:r>
            <a:r>
              <a:rPr lang="en-US" sz="100" noProof="0" dirty="0"/>
              <a:t> </a:t>
            </a:r>
            <a:r>
              <a:rPr lang="en-US" sz="2200" noProof="0" dirty="0"/>
              <a:t>P</a:t>
            </a:r>
            <a:r>
              <a:rPr lang="en-US" sz="100" noProof="0" dirty="0"/>
              <a:t> </a:t>
            </a:r>
            <a:r>
              <a:rPr lang="en-US" sz="2200" noProof="0" dirty="0"/>
              <a:t>I, in that it uses a basket of goods, but the goods are those used by producers.</a:t>
            </a:r>
          </a:p>
          <a:p>
            <a:pPr marL="255600"/>
            <a:r>
              <a:rPr lang="en-US" sz="2200" noProof="0" dirty="0"/>
              <a:t>Includes raw materials like coal and crude petroleum and intermediate goods like flour, yarn, steel, and lumber.</a:t>
            </a:r>
          </a:p>
        </p:txBody>
      </p:sp>
      <p:sp>
        <p:nvSpPr>
          <p:cNvPr id="4" name="Content Placeholder 3"/>
          <p:cNvSpPr>
            <a:spLocks noGrp="1"/>
          </p:cNvSpPr>
          <p:nvPr>
            <p:ph sz="quarter" idx="14"/>
          </p:nvPr>
        </p:nvSpPr>
        <p:spPr>
          <a:xfrm>
            <a:off x="457200" y="4583875"/>
            <a:ext cx="8229600" cy="1389413"/>
          </a:xfrm>
        </p:spPr>
        <p:txBody>
          <a:bodyPr/>
          <a:lstStyle/>
          <a:p>
            <a:pPr marL="0" lvl="0" indent="0">
              <a:buSzPts val="2200"/>
              <a:buNone/>
            </a:pPr>
            <a:r>
              <a:rPr lang="en-US" sz="2200" noProof="0" dirty="0"/>
              <a:t>The P</a:t>
            </a:r>
            <a:r>
              <a:rPr lang="en-US" sz="100" noProof="0" dirty="0"/>
              <a:t> </a:t>
            </a:r>
            <a:r>
              <a:rPr lang="en-US" sz="2200" noProof="0" dirty="0" err="1"/>
              <a:t>P</a:t>
            </a:r>
            <a:r>
              <a:rPr lang="en-US" sz="100" noProof="0" dirty="0"/>
              <a:t> </a:t>
            </a:r>
            <a:r>
              <a:rPr lang="en-US" sz="2200" noProof="0" dirty="0"/>
              <a:t>I can give early warning of future movements in consumer prices.</a:t>
            </a:r>
          </a:p>
          <a:p>
            <a:pPr marL="255600"/>
            <a:r>
              <a:rPr lang="en-US" sz="2200" b="1" noProof="0" dirty="0"/>
              <a:t>Can you suggest why this is true?</a:t>
            </a:r>
          </a:p>
        </p:txBody>
      </p:sp>
    </p:spTree>
    <p:extLst>
      <p:ext uri="{BB962C8B-B14F-4D97-AF65-F5344CB8AC3E}">
        <p14:creationId xmlns:p14="http://schemas.microsoft.com/office/powerpoint/2010/main" val="93072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Measuring Unemployment and Inflation</a:t>
            </a:r>
          </a:p>
        </p:txBody>
      </p:sp>
      <p:sp>
        <p:nvSpPr>
          <p:cNvPr id="3" name="Content Placeholder 2"/>
          <p:cNvSpPr>
            <a:spLocks noGrp="1"/>
          </p:cNvSpPr>
          <p:nvPr>
            <p:ph sz="quarter" idx="13"/>
          </p:nvPr>
        </p:nvSpPr>
        <p:spPr>
          <a:xfrm>
            <a:off x="457200" y="1554921"/>
            <a:ext cx="8232775" cy="3760030"/>
          </a:xfrm>
        </p:spPr>
        <p:txBody>
          <a:bodyPr/>
          <a:lstStyle/>
          <a:p>
            <a:pPr marL="0" lvl="0" indent="0">
              <a:buSzPts val="2200"/>
              <a:buNone/>
            </a:pPr>
            <a:r>
              <a:rPr lang="en-US" noProof="0" dirty="0">
                <a:solidFill>
                  <a:schemeClr val="tx1"/>
                </a:solidFill>
              </a:rPr>
              <a:t>In Chapter 18, we learned how to measure total output—a critical first step in understanding the economy.</a:t>
            </a:r>
          </a:p>
          <a:p>
            <a:pPr marL="0" lvl="0" indent="0">
              <a:buSzPts val="2200"/>
              <a:buNone/>
            </a:pPr>
            <a:r>
              <a:rPr lang="en-US" noProof="0" dirty="0">
                <a:solidFill>
                  <a:schemeClr val="tx1"/>
                </a:solidFill>
              </a:rPr>
              <a:t>In this chapter, we continue along these lines by learning how to measure unemployment and inflation.</a:t>
            </a:r>
          </a:p>
          <a:p>
            <a:pPr marL="0" lvl="0" indent="0">
              <a:buSzPts val="2200"/>
              <a:buNone/>
            </a:pPr>
            <a:r>
              <a:rPr lang="en-US" noProof="0" dirty="0">
                <a:solidFill>
                  <a:schemeClr val="tx1"/>
                </a:solidFill>
              </a:rPr>
              <a:t>These are very important and commonly used macroeconomic concepts; we want to solidify our understanding of what they mean so that we can talk intelligently about them.</a:t>
            </a:r>
          </a:p>
        </p:txBody>
      </p:sp>
    </p:spTree>
    <p:extLst>
      <p:ext uri="{BB962C8B-B14F-4D97-AF65-F5344CB8AC3E}">
        <p14:creationId xmlns:p14="http://schemas.microsoft.com/office/powerpoint/2010/main" val="132605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52318" cy="1097279"/>
          </a:xfrm>
        </p:spPr>
        <p:txBody>
          <a:bodyPr/>
          <a:lstStyle/>
          <a:p>
            <a:r>
              <a:rPr lang="en-US" sz="3200" noProof="0" dirty="0"/>
              <a:t>9.5 Using Price Indexes to Adjust for the Effects of Inflation</a:t>
            </a:r>
          </a:p>
        </p:txBody>
      </p:sp>
      <p:sp>
        <p:nvSpPr>
          <p:cNvPr id="5" name="Content Placeholder 4"/>
          <p:cNvSpPr>
            <a:spLocks noGrp="1"/>
          </p:cNvSpPr>
          <p:nvPr>
            <p:ph sz="quarter" idx="13"/>
          </p:nvPr>
        </p:nvSpPr>
        <p:spPr>
          <a:xfrm>
            <a:off x="457201" y="1520826"/>
            <a:ext cx="7036130" cy="450478"/>
          </a:xfrm>
        </p:spPr>
        <p:txBody>
          <a:bodyPr/>
          <a:lstStyle/>
          <a:p>
            <a:pPr marL="0" lvl="0" indent="0">
              <a:spcBef>
                <a:spcPts val="0"/>
              </a:spcBef>
              <a:buSzPts val="1600"/>
              <a:buNone/>
            </a:pPr>
            <a:r>
              <a:rPr lang="en-US" sz="2000" b="1" noProof="0" dirty="0">
                <a:solidFill>
                  <a:schemeClr val="tx1"/>
                </a:solidFill>
              </a:rPr>
              <a:t>Use price indexes to adjust for the effects of inflation.</a:t>
            </a:r>
          </a:p>
        </p:txBody>
      </p:sp>
      <p:sp>
        <p:nvSpPr>
          <p:cNvPr id="6" name="Content Placeholder 5"/>
          <p:cNvSpPr>
            <a:spLocks noGrp="1"/>
          </p:cNvSpPr>
          <p:nvPr>
            <p:ph sz="quarter" idx="14"/>
          </p:nvPr>
        </p:nvSpPr>
        <p:spPr>
          <a:xfrm>
            <a:off x="457200" y="2078183"/>
            <a:ext cx="8232128" cy="1567542"/>
          </a:xfrm>
        </p:spPr>
        <p:txBody>
          <a:bodyPr/>
          <a:lstStyle/>
          <a:p>
            <a:pPr marL="0" lvl="0" indent="0">
              <a:spcBef>
                <a:spcPts val="0"/>
              </a:spcBef>
              <a:buSzPts val="2200"/>
              <a:buNone/>
            </a:pPr>
            <a:r>
              <a:rPr lang="en-US" sz="2200" noProof="0" dirty="0"/>
              <a:t>Suppose your mother received a salary of $30,000 in 1997. This would have bought much more than a salary of $30,000 in 2022.</a:t>
            </a:r>
          </a:p>
          <a:p>
            <a:pPr marL="0" lvl="0" indent="0">
              <a:spcBef>
                <a:spcPts val="600"/>
              </a:spcBef>
              <a:buSzPts val="2200"/>
              <a:buNone/>
            </a:pPr>
            <a:r>
              <a:rPr lang="en-US" sz="2200" noProof="0" dirty="0"/>
              <a:t>We can use the C</a:t>
            </a:r>
            <a:r>
              <a:rPr lang="en-US" sz="100" noProof="0" dirty="0"/>
              <a:t> </a:t>
            </a:r>
            <a:r>
              <a:rPr lang="en-US" sz="2200" noProof="0" dirty="0"/>
              <a:t>P</a:t>
            </a:r>
            <a:r>
              <a:rPr lang="en-US" sz="100" noProof="0" dirty="0"/>
              <a:t> </a:t>
            </a:r>
            <a:r>
              <a:rPr lang="en-US" sz="2200" noProof="0" dirty="0"/>
              <a:t>I to estimate the purchasing power of that $30,000 in 2022 dollars:</a:t>
            </a:r>
          </a:p>
        </p:txBody>
      </p:sp>
      <mc:AlternateContent xmlns:mc="http://schemas.openxmlformats.org/markup-compatibility/2006">
        <mc:Choice xmlns:a14="http://schemas.microsoft.com/office/drawing/2010/main" Requires="a14">
          <p:sp>
            <p:nvSpPr>
              <p:cNvPr id="3" name="Object 2" descr="Value in 2022 dollars = value in 1997 dollar times left parenthesis C P I in 2022 over C P I in 1997 right parenthesis"/>
              <p:cNvSpPr txBox="1"/>
              <p:nvPr/>
            </p:nvSpPr>
            <p:spPr>
              <a:xfrm>
                <a:off x="409575" y="3735388"/>
                <a:ext cx="7265988" cy="80962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m:rPr>
                          <m:sty m:val="p"/>
                        </m:rPr>
                        <a:rPr lang="en-US" i="1">
                          <a:solidFill>
                            <a:srgbClr val="000000"/>
                          </a:solidFill>
                          <a:latin typeface="Cambria Math" panose="02040503050406030204" pitchFamily="18" charset="0"/>
                        </a:rPr>
                        <m:t>Value</m:t>
                      </m:r>
                      <m:r>
                        <a:rPr lang="en-US" i="1">
                          <a:solidFill>
                            <a:srgbClr val="000000"/>
                          </a:solidFill>
                          <a:latin typeface="Cambria Math" panose="02040503050406030204" pitchFamily="18" charset="0"/>
                        </a:rPr>
                        <m:t> </m:t>
                      </m:r>
                      <m:r>
                        <m:rPr>
                          <m:sty m:val="p"/>
                        </m:rPr>
                        <a:rPr lang="en-US" i="1">
                          <a:solidFill>
                            <a:srgbClr val="000000"/>
                          </a:solidFill>
                          <a:latin typeface="Cambria Math" panose="02040503050406030204" pitchFamily="18" charset="0"/>
                        </a:rPr>
                        <m:t>in</m:t>
                      </m:r>
                      <m:r>
                        <a:rPr lang="en-US" i="1">
                          <a:solidFill>
                            <a:srgbClr val="000000"/>
                          </a:solidFill>
                          <a:latin typeface="Cambria Math" panose="02040503050406030204" pitchFamily="18" charset="0"/>
                        </a:rPr>
                        <m:t>2022</m:t>
                      </m:r>
                      <m:r>
                        <m:rPr>
                          <m:sty m:val="p"/>
                        </m:rPr>
                        <a:rPr lang="en-US" i="1">
                          <a:solidFill>
                            <a:srgbClr val="000000"/>
                          </a:solidFill>
                          <a:latin typeface="Cambria Math" panose="02040503050406030204" pitchFamily="18" charset="0"/>
                        </a:rPr>
                        <m:t>dollars</m:t>
                      </m:r>
                      <m:r>
                        <a:rPr lang="en-US" i="1">
                          <a:solidFill>
                            <a:srgbClr val="000000"/>
                          </a:solidFill>
                          <a:latin typeface="Cambria Math" panose="02040503050406030204" pitchFamily="18" charset="0"/>
                        </a:rPr>
                        <m:t>=</m:t>
                      </m:r>
                      <m:r>
                        <m:rPr>
                          <m:sty m:val="p"/>
                        </m:rPr>
                        <a:rPr lang="en-US" i="1">
                          <a:solidFill>
                            <a:srgbClr val="000000"/>
                          </a:solidFill>
                          <a:latin typeface="Cambria Math" panose="02040503050406030204" pitchFamily="18" charset="0"/>
                        </a:rPr>
                        <m:t>Valuein</m:t>
                      </m:r>
                      <m:r>
                        <a:rPr lang="en-US" i="1">
                          <a:solidFill>
                            <a:srgbClr val="000000"/>
                          </a:solidFill>
                          <a:latin typeface="Cambria Math" panose="02040503050406030204" pitchFamily="18" charset="0"/>
                        </a:rPr>
                        <m:t>1997</m:t>
                      </m:r>
                      <m:r>
                        <m:rPr>
                          <m:sty m:val="p"/>
                        </m:rPr>
                        <a:rPr lang="en-US" i="1">
                          <a:solidFill>
                            <a:srgbClr val="000000"/>
                          </a:solidFill>
                          <a:latin typeface="Cambria Math" panose="02040503050406030204" pitchFamily="18" charset="0"/>
                        </a:rPr>
                        <m:t>dollars</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m:rPr>
                                  <m:sty m:val="p"/>
                                </m:rPr>
                                <a:rPr lang="en-US" i="1">
                                  <a:solidFill>
                                    <a:srgbClr val="000000"/>
                                  </a:solidFill>
                                  <a:latin typeface="Cambria Math" panose="02040503050406030204" pitchFamily="18" charset="0"/>
                                </a:rPr>
                                <m:t>CPIin</m:t>
                              </m:r>
                              <m:r>
                                <a:rPr lang="en-US" i="1">
                                  <a:solidFill>
                                    <a:srgbClr val="000000"/>
                                  </a:solidFill>
                                  <a:latin typeface="Cambria Math" panose="02040503050406030204" pitchFamily="18" charset="0"/>
                                </a:rPr>
                                <m:t>2022</m:t>
                              </m:r>
                            </m:num>
                            <m:den>
                              <m:r>
                                <m:rPr>
                                  <m:sty m:val="p"/>
                                </m:rPr>
                                <a:rPr lang="en-US" i="1">
                                  <a:solidFill>
                                    <a:srgbClr val="000000"/>
                                  </a:solidFill>
                                  <a:latin typeface="Cambria Math" panose="02040503050406030204" pitchFamily="18" charset="0"/>
                                </a:rPr>
                                <m:t>CPIin</m:t>
                              </m:r>
                              <m:r>
                                <a:rPr lang="en-US" i="1">
                                  <a:solidFill>
                                    <a:srgbClr val="000000"/>
                                  </a:solidFill>
                                  <a:latin typeface="Cambria Math" panose="02040503050406030204" pitchFamily="18" charset="0"/>
                                </a:rPr>
                                <m:t>1997</m:t>
                              </m:r>
                            </m:den>
                          </m:f>
                        </m:e>
                      </m:d>
                    </m:oMath>
                  </m:oMathPara>
                </a14:m>
                <a:endParaRPr lang="en-US"/>
              </a:p>
            </p:txBody>
          </p:sp>
        </mc:Choice>
        <mc:Fallback>
          <p:sp>
            <p:nvSpPr>
              <p:cNvPr id="3" name="Object 2" descr="Value in 2022 dollars = value in 1997 dollar times left parenthesis C P I in 2022 over C P I in 1997 right parenthesis"/>
              <p:cNvSpPr txBox="1">
                <a:spLocks noRot="1" noChangeAspect="1" noMove="1" noResize="1" noEditPoints="1" noAdjustHandles="1" noChangeArrowheads="1" noChangeShapeType="1" noTextEdit="1"/>
              </p:cNvSpPr>
              <p:nvPr/>
            </p:nvSpPr>
            <p:spPr>
              <a:xfrm>
                <a:off x="409575" y="3735388"/>
                <a:ext cx="7265988" cy="8096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bject 9" descr="equals $30,000 times left parenthesis 293 over 161 right parenthesis = $54,596."/>
              <p:cNvSpPr txBox="1"/>
              <p:nvPr/>
            </p:nvSpPr>
            <p:spPr>
              <a:xfrm>
                <a:off x="2972547" y="4608596"/>
                <a:ext cx="3578225" cy="76517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=$30,000×</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293</m:t>
                              </m:r>
                            </m:num>
                            <m:den>
                              <m:r>
                                <a:rPr lang="en-US" i="1">
                                  <a:solidFill>
                                    <a:srgbClr val="000000"/>
                                  </a:solidFill>
                                  <a:latin typeface="Cambria Math" panose="02040503050406030204" pitchFamily="18" charset="0"/>
                                </a:rPr>
                                <m:t>161</m:t>
                              </m:r>
                            </m:den>
                          </m:f>
                        </m:e>
                      </m:d>
                      <m:r>
                        <a:rPr lang="en-US" i="1">
                          <a:solidFill>
                            <a:srgbClr val="000000"/>
                          </a:solidFill>
                          <a:latin typeface="Cambria Math" panose="02040503050406030204" pitchFamily="18" charset="0"/>
                        </a:rPr>
                        <m:t>=$54,596.</m:t>
                      </m:r>
                    </m:oMath>
                  </m:oMathPara>
                </a14:m>
                <a:endParaRPr lang="en-US"/>
              </a:p>
            </p:txBody>
          </p:sp>
        </mc:Choice>
        <mc:Fallback>
          <p:sp>
            <p:nvSpPr>
              <p:cNvPr id="10" name="Object 9" descr="equals $30,000 times left parenthesis 293 over 161 right parenthesis = $54,596."/>
              <p:cNvSpPr txBox="1">
                <a:spLocks noRot="1" noChangeAspect="1" noMove="1" noResize="1" noEditPoints="1" noAdjustHandles="1" noChangeArrowheads="1" noChangeShapeType="1" noTextEdit="1"/>
              </p:cNvSpPr>
              <p:nvPr/>
            </p:nvSpPr>
            <p:spPr>
              <a:xfrm>
                <a:off x="2972547" y="4608596"/>
                <a:ext cx="3578225" cy="765175"/>
              </a:xfrm>
              <a:prstGeom prst="rect">
                <a:avLst/>
              </a:prstGeom>
              <a:blipFill>
                <a:blip r:embed="rId4"/>
                <a:stretch>
                  <a:fillRect/>
                </a:stretch>
              </a:blipFill>
            </p:spPr>
            <p:txBody>
              <a:bodyPr/>
              <a:lstStyle/>
              <a:p>
                <a:r>
                  <a:rPr lang="en-US">
                    <a:noFill/>
                  </a:rPr>
                  <a:t> </a:t>
                </a:r>
              </a:p>
            </p:txBody>
          </p:sp>
        </mc:Fallback>
      </mc:AlternateContent>
      <p:sp>
        <p:nvSpPr>
          <p:cNvPr id="8" name="Content Placeholder 7"/>
          <p:cNvSpPr>
            <a:spLocks noGrp="1"/>
          </p:cNvSpPr>
          <p:nvPr>
            <p:ph sz="quarter" idx="16"/>
          </p:nvPr>
        </p:nvSpPr>
        <p:spPr>
          <a:xfrm>
            <a:off x="457200" y="5462649"/>
            <a:ext cx="8232128" cy="846076"/>
          </a:xfrm>
        </p:spPr>
        <p:txBody>
          <a:bodyPr/>
          <a:lstStyle/>
          <a:p>
            <a:pPr marL="0" lvl="0" indent="0">
              <a:spcBef>
                <a:spcPts val="0"/>
              </a:spcBef>
              <a:buSzPts val="2200"/>
              <a:buNone/>
            </a:pPr>
            <a:r>
              <a:rPr lang="en-US" sz="2200" noProof="0" dirty="0"/>
              <a:t>So, $30,000 in 1997 would have bought about as much as $54,596 in 2022.</a:t>
            </a:r>
          </a:p>
        </p:txBody>
      </p:sp>
    </p:spTree>
    <p:extLst>
      <p:ext uri="{BB962C8B-B14F-4D97-AF65-F5344CB8AC3E}">
        <p14:creationId xmlns:p14="http://schemas.microsoft.com/office/powerpoint/2010/main" val="203721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Nominal and Real Variables</a:t>
            </a:r>
          </a:p>
        </p:txBody>
      </p:sp>
      <p:sp>
        <p:nvSpPr>
          <p:cNvPr id="5" name="Content Placeholder 4"/>
          <p:cNvSpPr>
            <a:spLocks noGrp="1"/>
          </p:cNvSpPr>
          <p:nvPr>
            <p:ph sz="quarter" idx="13"/>
          </p:nvPr>
        </p:nvSpPr>
        <p:spPr>
          <a:xfrm>
            <a:off x="457200" y="1554920"/>
            <a:ext cx="8232775" cy="3456467"/>
          </a:xfrm>
        </p:spPr>
        <p:txBody>
          <a:bodyPr/>
          <a:lstStyle/>
          <a:p>
            <a:pPr marL="0" lvl="0" indent="0">
              <a:buSzPts val="2200"/>
              <a:buNone/>
            </a:pPr>
            <a:r>
              <a:rPr lang="en-US" noProof="0" dirty="0">
                <a:solidFill>
                  <a:schemeClr val="tx1"/>
                </a:solidFill>
              </a:rPr>
              <a:t>The current standard base “year” for the C</a:t>
            </a:r>
            <a:r>
              <a:rPr lang="en-US" sz="100" noProof="0" dirty="0">
                <a:solidFill>
                  <a:schemeClr val="tx1"/>
                </a:solidFill>
              </a:rPr>
              <a:t> </a:t>
            </a:r>
            <a:r>
              <a:rPr lang="en-US" noProof="0" dirty="0">
                <a:solidFill>
                  <a:schemeClr val="tx1"/>
                </a:solidFill>
              </a:rPr>
              <a:t>P</a:t>
            </a:r>
            <a:r>
              <a:rPr lang="en-US" sz="100" noProof="0" dirty="0">
                <a:solidFill>
                  <a:schemeClr val="tx1"/>
                </a:solidFill>
              </a:rPr>
              <a:t> </a:t>
            </a:r>
            <a:r>
              <a:rPr lang="en-US" noProof="0" dirty="0">
                <a:solidFill>
                  <a:schemeClr val="tx1"/>
                </a:solidFill>
              </a:rPr>
              <a:t>I is an average of 1982–1984 prices.</a:t>
            </a:r>
          </a:p>
          <a:p>
            <a:pPr marL="0" lvl="0" indent="0">
              <a:buSzPts val="2200"/>
              <a:buNone/>
            </a:pPr>
            <a:r>
              <a:rPr lang="en-US" noProof="0" dirty="0">
                <a:solidFill>
                  <a:schemeClr val="tx1"/>
                </a:solidFill>
              </a:rPr>
              <a:t>Values like wages in current-year dollars are called </a:t>
            </a:r>
            <a:r>
              <a:rPr lang="en-US" b="1" noProof="0" dirty="0">
                <a:solidFill>
                  <a:schemeClr val="tx1"/>
                </a:solidFill>
              </a:rPr>
              <a:t>nominal variables</a:t>
            </a:r>
            <a:r>
              <a:rPr lang="en-US" noProof="0" dirty="0">
                <a:solidFill>
                  <a:schemeClr val="tx1"/>
                </a:solidFill>
              </a:rPr>
              <a:t>. When we adjust them for inflation, by dividing by the current year’s price index and multiplying by 100, we convert them to </a:t>
            </a:r>
            <a:r>
              <a:rPr lang="en-US" b="1" noProof="0" dirty="0">
                <a:solidFill>
                  <a:schemeClr val="tx1"/>
                </a:solidFill>
              </a:rPr>
              <a:t>real variables</a:t>
            </a:r>
            <a:r>
              <a:rPr lang="en-US" i="1" noProof="0" dirty="0">
                <a:solidFill>
                  <a:schemeClr val="tx1"/>
                </a:solidFill>
              </a:rPr>
              <a:t>.</a:t>
            </a:r>
            <a:endParaRPr lang="en-US" noProof="0" dirty="0">
              <a:solidFill>
                <a:schemeClr val="tx1"/>
              </a:solidFill>
            </a:endParaRPr>
          </a:p>
          <a:p>
            <a:pPr marL="255600"/>
            <a:r>
              <a:rPr lang="en-US" noProof="0" dirty="0">
                <a:solidFill>
                  <a:schemeClr val="tx1"/>
                </a:solidFill>
              </a:rPr>
              <a:t>This is useful for comparing variables across time.</a:t>
            </a:r>
          </a:p>
        </p:txBody>
      </p:sp>
    </p:spTree>
    <p:extLst>
      <p:ext uri="{BB962C8B-B14F-4D97-AF65-F5344CB8AC3E}">
        <p14:creationId xmlns:p14="http://schemas.microsoft.com/office/powerpoint/2010/main" val="197120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9.6 Nominal Interest Rates versus Real Interest Rates</a:t>
            </a:r>
          </a:p>
        </p:txBody>
      </p:sp>
      <p:sp>
        <p:nvSpPr>
          <p:cNvPr id="5" name="Content Placeholder 4"/>
          <p:cNvSpPr>
            <a:spLocks noGrp="1"/>
          </p:cNvSpPr>
          <p:nvPr>
            <p:ph sz="quarter" idx="13"/>
          </p:nvPr>
        </p:nvSpPr>
        <p:spPr>
          <a:xfrm>
            <a:off x="457199" y="1520824"/>
            <a:ext cx="8128659" cy="771114"/>
          </a:xfrm>
        </p:spPr>
        <p:txBody>
          <a:bodyPr/>
          <a:lstStyle/>
          <a:p>
            <a:pPr marL="0" lvl="0" indent="0">
              <a:spcBef>
                <a:spcPts val="0"/>
              </a:spcBef>
              <a:buSzPts val="1600"/>
              <a:buNone/>
            </a:pPr>
            <a:r>
              <a:rPr lang="en-US" sz="2000" b="1" noProof="0" dirty="0"/>
              <a:t>Distinguish between the nominal interest rate and the real interest rate.</a:t>
            </a:r>
          </a:p>
        </p:txBody>
      </p:sp>
      <p:sp>
        <p:nvSpPr>
          <p:cNvPr id="6" name="Content Placeholder 5"/>
          <p:cNvSpPr>
            <a:spLocks noGrp="1"/>
          </p:cNvSpPr>
          <p:nvPr>
            <p:ph sz="quarter" idx="14"/>
          </p:nvPr>
        </p:nvSpPr>
        <p:spPr>
          <a:xfrm>
            <a:off x="457200" y="2464485"/>
            <a:ext cx="8128660" cy="2606279"/>
          </a:xfrm>
        </p:spPr>
        <p:txBody>
          <a:bodyPr/>
          <a:lstStyle/>
          <a:p>
            <a:pPr marL="0" lvl="0" indent="0">
              <a:spcBef>
                <a:spcPts val="600"/>
              </a:spcBef>
              <a:buSzPts val="2000"/>
              <a:buNone/>
            </a:pPr>
            <a:r>
              <a:rPr lang="en-US" sz="1800" noProof="0" dirty="0"/>
              <a:t>When you lend money to someone, they typically agree to pay you back </a:t>
            </a:r>
            <a:r>
              <a:rPr lang="en-US" sz="1800" b="1" noProof="0" dirty="0"/>
              <a:t>with interest</a:t>
            </a:r>
            <a:r>
              <a:rPr lang="en-US" sz="1800" noProof="0" dirty="0"/>
              <a:t>. If the </a:t>
            </a:r>
            <a:r>
              <a:rPr lang="en-US" sz="1800" b="1" noProof="0" dirty="0"/>
              <a:t>interest rate</a:t>
            </a:r>
            <a:r>
              <a:rPr lang="en-US" sz="1800" noProof="0" dirty="0"/>
              <a:t> is 4 percent, for example, then a $1,000 loan paid back in a year will be paid back with $1,040.</a:t>
            </a:r>
          </a:p>
          <a:p>
            <a:pPr marL="0" lvl="0" indent="0">
              <a:spcBef>
                <a:spcPts val="600"/>
              </a:spcBef>
              <a:buSzPts val="2000"/>
              <a:buNone/>
            </a:pPr>
            <a:r>
              <a:rPr lang="en-US" sz="1800" noProof="0" dirty="0"/>
              <a:t>4 percent is the </a:t>
            </a:r>
            <a:r>
              <a:rPr lang="en-US" sz="1800" b="1" noProof="0" dirty="0"/>
              <a:t>nominal interest rate</a:t>
            </a:r>
            <a:r>
              <a:rPr lang="en-US" sz="1800" noProof="0" dirty="0"/>
              <a:t>: The stated interest rate on a loan.</a:t>
            </a:r>
          </a:p>
          <a:p>
            <a:pPr marL="0" lvl="0" indent="0">
              <a:spcBef>
                <a:spcPts val="600"/>
              </a:spcBef>
              <a:buSzPts val="2000"/>
              <a:buNone/>
            </a:pPr>
            <a:r>
              <a:rPr lang="en-US" sz="1800" noProof="0" dirty="0"/>
              <a:t>We can adjust for inflation by calculating the </a:t>
            </a:r>
            <a:r>
              <a:rPr lang="en-US" sz="1800" b="1" noProof="0" dirty="0"/>
              <a:t>real interest rate</a:t>
            </a:r>
            <a:r>
              <a:rPr lang="en-US" sz="1800" noProof="0" dirty="0"/>
              <a:t>, equal to the nominal interest rate minus the inflation rate.</a:t>
            </a:r>
          </a:p>
          <a:p>
            <a:pPr marL="255600">
              <a:spcBef>
                <a:spcPts val="600"/>
              </a:spcBef>
            </a:pPr>
            <a:r>
              <a:rPr lang="en-US" sz="1800" noProof="0" dirty="0"/>
              <a:t>This is an approximation, but it is quite accurate for low interest and inflation rates.</a:t>
            </a:r>
          </a:p>
        </p:txBody>
      </p:sp>
      <p:sp>
        <p:nvSpPr>
          <p:cNvPr id="7" name="Content Placeholder 6"/>
          <p:cNvSpPr>
            <a:spLocks noGrp="1"/>
          </p:cNvSpPr>
          <p:nvPr>
            <p:ph sz="quarter" idx="15"/>
          </p:nvPr>
        </p:nvSpPr>
        <p:spPr>
          <a:xfrm>
            <a:off x="457200" y="5169057"/>
            <a:ext cx="8232128" cy="1065413"/>
          </a:xfrm>
        </p:spPr>
        <p:txBody>
          <a:bodyPr/>
          <a:lstStyle/>
          <a:p>
            <a:pPr marL="0" indent="0">
              <a:buNone/>
            </a:pPr>
            <a:r>
              <a:rPr lang="en-US" sz="1800" noProof="0" dirty="0"/>
              <a:t>If prices rise by 2 percent from this year to next, then your real interest rate on the loan is only 2 percent. This more accurately reflects the cost of borrowing and lending money.</a:t>
            </a:r>
          </a:p>
        </p:txBody>
      </p:sp>
    </p:spTree>
    <p:extLst>
      <p:ext uri="{BB962C8B-B14F-4D97-AF65-F5344CB8AC3E}">
        <p14:creationId xmlns:p14="http://schemas.microsoft.com/office/powerpoint/2010/main" val="34594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9.8 Nominal and Real Interest Rates, 1972–2023</a:t>
            </a:r>
          </a:p>
        </p:txBody>
      </p:sp>
      <p:pic>
        <p:nvPicPr>
          <p:cNvPr id="11" name="Picture 10" descr="A graph depicts the nominal and real interest rates between 1972 and 2023. For long description in Notes pane, press F6.">
            <a:extLst>
              <a:ext uri="{FF2B5EF4-FFF2-40B4-BE49-F238E27FC236}">
                <a16:creationId xmlns:a16="http://schemas.microsoft.com/office/drawing/2014/main" id="{52899B9C-AA7F-B6B7-9057-7D049C209033}"/>
              </a:ext>
            </a:extLst>
          </p:cNvPr>
          <p:cNvPicPr>
            <a:picLocks noChangeAspect="1"/>
          </p:cNvPicPr>
          <p:nvPr/>
        </p:nvPicPr>
        <p:blipFill>
          <a:blip r:embed="rId3"/>
          <a:stretch>
            <a:fillRect/>
          </a:stretch>
        </p:blipFill>
        <p:spPr>
          <a:xfrm>
            <a:off x="1820972" y="1600612"/>
            <a:ext cx="5502056" cy="2671702"/>
          </a:xfrm>
          <a:prstGeom prst="rect">
            <a:avLst/>
          </a:prstGeom>
        </p:spPr>
      </p:pic>
      <p:sp>
        <p:nvSpPr>
          <p:cNvPr id="9" name="Content Placeholder 8"/>
          <p:cNvSpPr>
            <a:spLocks noGrp="1"/>
          </p:cNvSpPr>
          <p:nvPr>
            <p:ph sz="quarter" idx="14"/>
          </p:nvPr>
        </p:nvSpPr>
        <p:spPr>
          <a:xfrm>
            <a:off x="468313" y="4373176"/>
            <a:ext cx="8229600" cy="958844"/>
          </a:xfrm>
        </p:spPr>
        <p:txBody>
          <a:bodyPr/>
          <a:lstStyle/>
          <a:p>
            <a:pPr marL="0" lvl="0" indent="0">
              <a:spcBef>
                <a:spcPts val="600"/>
              </a:spcBef>
              <a:buSzPts val="2200"/>
              <a:buNone/>
            </a:pPr>
            <a:r>
              <a:rPr lang="en-US" noProof="0" dirty="0">
                <a:latin typeface="+mn-lt"/>
              </a:rPr>
              <a:t>The chart shows the interest rate on three-month treasury bills, a good measure of the nominal interest rate.</a:t>
            </a:r>
          </a:p>
          <a:p>
            <a:pPr marL="255600" lvl="0" indent="-255600">
              <a:spcBef>
                <a:spcPts val="600"/>
              </a:spcBef>
            </a:pPr>
            <a:r>
              <a:rPr lang="en-US" noProof="0" dirty="0">
                <a:latin typeface="+mn-lt"/>
              </a:rPr>
              <a:t>The real interest rate adjusts them for changes in the C</a:t>
            </a:r>
            <a:r>
              <a:rPr lang="en-US" sz="100" noProof="0" dirty="0">
                <a:latin typeface="+mn-lt"/>
              </a:rPr>
              <a:t> </a:t>
            </a:r>
            <a:r>
              <a:rPr lang="en-US" noProof="0" dirty="0">
                <a:latin typeface="+mn-lt"/>
              </a:rPr>
              <a:t>P</a:t>
            </a:r>
            <a:r>
              <a:rPr lang="en-US" sz="100" noProof="0" dirty="0">
                <a:latin typeface="+mn-lt"/>
              </a:rPr>
              <a:t> </a:t>
            </a:r>
            <a:r>
              <a:rPr lang="en-US" noProof="0" dirty="0">
                <a:latin typeface="+mn-lt"/>
              </a:rPr>
              <a:t>I.</a:t>
            </a:r>
          </a:p>
        </p:txBody>
      </p:sp>
      <p:sp>
        <p:nvSpPr>
          <p:cNvPr id="10" name="Content Placeholder 9"/>
          <p:cNvSpPr>
            <a:spLocks noGrp="1"/>
          </p:cNvSpPr>
          <p:nvPr>
            <p:ph sz="quarter" idx="15"/>
          </p:nvPr>
        </p:nvSpPr>
        <p:spPr>
          <a:xfrm>
            <a:off x="468313" y="5408459"/>
            <a:ext cx="8218487" cy="923829"/>
          </a:xfrm>
        </p:spPr>
        <p:txBody>
          <a:bodyPr/>
          <a:lstStyle/>
          <a:p>
            <a:pPr marL="0" lvl="0" indent="0">
              <a:buSzPts val="2200"/>
              <a:buNone/>
            </a:pPr>
            <a:r>
              <a:rPr lang="en-US" sz="1600" noProof="0" dirty="0"/>
              <a:t>In 2009 and again in 2015, the real interest rate was </a:t>
            </a:r>
            <a:r>
              <a:rPr lang="en-US" sz="1600" b="1" noProof="0" dirty="0"/>
              <a:t>above</a:t>
            </a:r>
            <a:r>
              <a:rPr lang="en-US" sz="1600" noProof="0" dirty="0"/>
              <a:t> the nominal interest rate. The change in the C</a:t>
            </a:r>
            <a:r>
              <a:rPr lang="en-US" sz="100" noProof="0" dirty="0"/>
              <a:t> </a:t>
            </a:r>
            <a:r>
              <a:rPr lang="en-US" sz="1600" noProof="0" dirty="0"/>
              <a:t>P</a:t>
            </a:r>
            <a:r>
              <a:rPr lang="en-US" sz="100" noProof="0" dirty="0"/>
              <a:t> </a:t>
            </a:r>
            <a:r>
              <a:rPr lang="en-US" sz="1600" noProof="0" dirty="0"/>
              <a:t>I was negative then, indicating a rare </a:t>
            </a:r>
            <a:r>
              <a:rPr lang="en-US" sz="1600" b="1" noProof="0" dirty="0"/>
              <a:t>deflation</a:t>
            </a:r>
            <a:r>
              <a:rPr lang="en-US" sz="1600" noProof="0" dirty="0"/>
              <a:t>, or decline in the price level.</a:t>
            </a:r>
          </a:p>
        </p:txBody>
      </p:sp>
    </p:spTree>
    <p:extLst>
      <p:ext uri="{BB962C8B-B14F-4D97-AF65-F5344CB8AC3E}">
        <p14:creationId xmlns:p14="http://schemas.microsoft.com/office/powerpoint/2010/main" val="36621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9.7 Does Inflation Impose Costs on the Economy?</a:t>
            </a:r>
          </a:p>
        </p:txBody>
      </p:sp>
      <p:sp>
        <p:nvSpPr>
          <p:cNvPr id="5" name="Content Placeholder 4"/>
          <p:cNvSpPr>
            <a:spLocks noGrp="1"/>
          </p:cNvSpPr>
          <p:nvPr>
            <p:ph sz="quarter" idx="13"/>
          </p:nvPr>
        </p:nvSpPr>
        <p:spPr>
          <a:xfrm>
            <a:off x="457199" y="1520825"/>
            <a:ext cx="7074131" cy="450482"/>
          </a:xfrm>
        </p:spPr>
        <p:txBody>
          <a:bodyPr/>
          <a:lstStyle/>
          <a:p>
            <a:pPr marL="0" lvl="0" indent="0">
              <a:spcBef>
                <a:spcPts val="0"/>
              </a:spcBef>
              <a:buSzPts val="1600"/>
              <a:buNone/>
            </a:pPr>
            <a:r>
              <a:rPr lang="en-US" sz="2000" b="1" noProof="0" dirty="0"/>
              <a:t>Discuss the problems that inflation causes.</a:t>
            </a:r>
          </a:p>
        </p:txBody>
      </p:sp>
      <p:sp>
        <p:nvSpPr>
          <p:cNvPr id="6" name="Content Placeholder 5"/>
          <p:cNvSpPr>
            <a:spLocks noGrp="1"/>
          </p:cNvSpPr>
          <p:nvPr>
            <p:ph sz="quarter" idx="14"/>
          </p:nvPr>
        </p:nvSpPr>
        <p:spPr>
          <a:xfrm>
            <a:off x="457200" y="2054433"/>
            <a:ext cx="8116784" cy="2090056"/>
          </a:xfrm>
        </p:spPr>
        <p:txBody>
          <a:bodyPr/>
          <a:lstStyle/>
          <a:p>
            <a:pPr marL="0" lvl="0" indent="0">
              <a:buSzPts val="2200"/>
              <a:buNone/>
            </a:pPr>
            <a:r>
              <a:rPr lang="en-US" sz="2000" noProof="0" dirty="0"/>
              <a:t>Sometimes inflation seems unimportant.</a:t>
            </a:r>
          </a:p>
          <a:p>
            <a:pPr marL="255600" lvl="0"/>
            <a:r>
              <a:rPr lang="en-US" sz="2000" noProof="0" dirty="0"/>
              <a:t>If all prices doubled overnight, it seems like nothing much would change: the prices of goods and services would have doubled, but so would your wage.</a:t>
            </a:r>
          </a:p>
          <a:p>
            <a:pPr marL="255600" lvl="0"/>
            <a:r>
              <a:rPr lang="en-US" sz="2000" noProof="0" dirty="0"/>
              <a:t>So, you could afford exactly as much as before.</a:t>
            </a:r>
          </a:p>
        </p:txBody>
      </p:sp>
      <p:sp>
        <p:nvSpPr>
          <p:cNvPr id="7" name="Content Placeholder 6"/>
          <p:cNvSpPr>
            <a:spLocks noGrp="1"/>
          </p:cNvSpPr>
          <p:nvPr>
            <p:ph sz="quarter" idx="15"/>
          </p:nvPr>
        </p:nvSpPr>
        <p:spPr>
          <a:xfrm>
            <a:off x="457200" y="4227615"/>
            <a:ext cx="8232128" cy="2081109"/>
          </a:xfrm>
        </p:spPr>
        <p:txBody>
          <a:bodyPr/>
          <a:lstStyle/>
          <a:p>
            <a:pPr marL="0" lvl="0" indent="0">
              <a:buSzPts val="2200"/>
              <a:buNone/>
            </a:pPr>
            <a:r>
              <a:rPr lang="en-US" sz="2000" noProof="0" dirty="0"/>
              <a:t>But not all prices and wages rise at the same rate.</a:t>
            </a:r>
          </a:p>
          <a:p>
            <a:pPr marL="255600" lvl="0"/>
            <a:r>
              <a:rPr lang="en-US" sz="2000" noProof="0" dirty="0"/>
              <a:t>So, some people will see their real wage increase due to inflation, while others will see it decrease.</a:t>
            </a:r>
          </a:p>
          <a:p>
            <a:pPr marL="255600" lvl="0"/>
            <a:r>
              <a:rPr lang="en-US" sz="2000" noProof="0" dirty="0"/>
              <a:t>Particularly for people on fixed incomes (e.g.</a:t>
            </a:r>
            <a:r>
              <a:rPr lang="en-US" sz="2000" noProof="0" dirty="0">
                <a:solidFill>
                  <a:srgbClr val="FF0000"/>
                </a:solidFill>
              </a:rPr>
              <a:t>,</a:t>
            </a:r>
            <a:r>
              <a:rPr lang="en-US" sz="2000" noProof="0" dirty="0"/>
              <a:t> retirees), inflation can seem unfair because the purchasing power of their income falls.</a:t>
            </a:r>
          </a:p>
        </p:txBody>
      </p:sp>
    </p:spTree>
    <p:extLst>
      <p:ext uri="{BB962C8B-B14F-4D97-AF65-F5344CB8AC3E}">
        <p14:creationId xmlns:p14="http://schemas.microsoft.com/office/powerpoint/2010/main" val="659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Problem with Anticipated Inflation</a:t>
            </a:r>
          </a:p>
        </p:txBody>
      </p:sp>
      <p:sp>
        <p:nvSpPr>
          <p:cNvPr id="5" name="Content Placeholder 4"/>
          <p:cNvSpPr>
            <a:spLocks noGrp="1"/>
          </p:cNvSpPr>
          <p:nvPr>
            <p:ph sz="quarter" idx="13"/>
          </p:nvPr>
        </p:nvSpPr>
        <p:spPr/>
        <p:txBody>
          <a:bodyPr/>
          <a:lstStyle/>
          <a:p>
            <a:pPr marL="0" lvl="0" indent="0">
              <a:buSzPts val="2200"/>
              <a:buNone/>
            </a:pPr>
            <a:r>
              <a:rPr lang="en-US" noProof="0" dirty="0"/>
              <a:t>Even if inflation is anticipated, it still causes problems:</a:t>
            </a:r>
          </a:p>
          <a:p>
            <a:pPr marL="255600" lvl="0"/>
            <a:r>
              <a:rPr lang="en-US" noProof="0" dirty="0"/>
              <a:t>Because some prices and incomes will remain fixed, some redistribution of income will occur.</a:t>
            </a:r>
          </a:p>
          <a:p>
            <a:pPr marL="255600" lvl="0"/>
            <a:r>
              <a:rPr lang="en-US" noProof="0" dirty="0"/>
              <a:t>People and firms have increased real costs of holding cash. (The cash that they hold will decrease in value.)</a:t>
            </a:r>
          </a:p>
          <a:p>
            <a:pPr marL="255600" lvl="0"/>
            <a:r>
              <a:rPr lang="en-US" noProof="0" dirty="0"/>
              <a:t>Firms have </a:t>
            </a:r>
            <a:r>
              <a:rPr lang="en-US" b="1" noProof="0" dirty="0"/>
              <a:t>menu costs</a:t>
            </a:r>
            <a:r>
              <a:rPr lang="en-US" noProof="0" dirty="0"/>
              <a:t>: The cost to firms of changing prices. Frequently changing prices are inconvenient for firms (and consumers too!) to deal with.</a:t>
            </a:r>
          </a:p>
          <a:p>
            <a:pPr marL="255600" lvl="0"/>
            <a:r>
              <a:rPr lang="en-US" noProof="0" dirty="0"/>
              <a:t>Investors are taxed on </a:t>
            </a:r>
            <a:r>
              <a:rPr lang="en-US" b="1" noProof="0" dirty="0"/>
              <a:t>nominal</a:t>
            </a:r>
            <a:r>
              <a:rPr lang="en-US" noProof="0" dirty="0"/>
              <a:t> returns, rather than real returns; so, this can increase the tax due.</a:t>
            </a:r>
          </a:p>
        </p:txBody>
      </p:sp>
    </p:spTree>
    <p:extLst>
      <p:ext uri="{BB962C8B-B14F-4D97-AF65-F5344CB8AC3E}">
        <p14:creationId xmlns:p14="http://schemas.microsoft.com/office/powerpoint/2010/main" val="19406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Problem with Unanticipated Inflation</a:t>
            </a:r>
          </a:p>
        </p:txBody>
      </p:sp>
      <p:sp>
        <p:nvSpPr>
          <p:cNvPr id="3" name="Content Placeholder 2"/>
          <p:cNvSpPr>
            <a:spLocks noGrp="1"/>
          </p:cNvSpPr>
          <p:nvPr>
            <p:ph sz="quarter" idx="13"/>
          </p:nvPr>
        </p:nvSpPr>
        <p:spPr>
          <a:xfrm>
            <a:off x="457200" y="1556326"/>
            <a:ext cx="8229600" cy="2374405"/>
          </a:xfrm>
        </p:spPr>
        <p:txBody>
          <a:bodyPr/>
          <a:lstStyle/>
          <a:p>
            <a:pPr marL="0" lvl="0" indent="0">
              <a:spcBef>
                <a:spcPts val="0"/>
              </a:spcBef>
              <a:buSzPts val="2200"/>
              <a:buNone/>
            </a:pPr>
            <a:r>
              <a:rPr lang="en-US" sz="2200" noProof="0" dirty="0"/>
              <a:t>When people cannot predict the rate of inflation, they find it hard to make good borrowing and lending decisions.</a:t>
            </a:r>
          </a:p>
          <a:p>
            <a:pPr marL="255600" lvl="0"/>
            <a:r>
              <a:rPr lang="en-US" sz="2200" noProof="0" dirty="0"/>
              <a:t>For example, in 1980 banks were charging 18 percent or more on home loans because the rate of inflation was very high. People who bought homes were locked into high rates even when inflation subsided.</a:t>
            </a:r>
          </a:p>
        </p:txBody>
      </p:sp>
      <p:sp>
        <p:nvSpPr>
          <p:cNvPr id="4" name="Content Placeholder 3"/>
          <p:cNvSpPr>
            <a:spLocks noGrp="1"/>
          </p:cNvSpPr>
          <p:nvPr>
            <p:ph sz="quarter" idx="14"/>
          </p:nvPr>
        </p:nvSpPr>
        <p:spPr>
          <a:xfrm>
            <a:off x="457200" y="4037611"/>
            <a:ext cx="8229600" cy="1962356"/>
          </a:xfrm>
        </p:spPr>
        <p:txBody>
          <a:bodyPr/>
          <a:lstStyle/>
          <a:p>
            <a:pPr marL="0" lvl="0" indent="0">
              <a:spcBef>
                <a:spcPts val="600"/>
              </a:spcBef>
              <a:buSzPts val="2200"/>
              <a:buNone/>
            </a:pPr>
            <a:r>
              <a:rPr lang="en-US" sz="2200" noProof="0" dirty="0"/>
              <a:t>On the other hand, if banks lend money at a low rate and then high inflation takes place, the real interest rate they receive may be zero or negative; therefore, the risk of inflation makes banks wary of lending.</a:t>
            </a:r>
            <a:endParaRPr lang="en-US" sz="2200" i="1" noProof="0" dirty="0"/>
          </a:p>
          <a:p>
            <a:pPr marL="0" lvl="0" indent="0">
              <a:spcBef>
                <a:spcPts val="600"/>
              </a:spcBef>
              <a:buSzPts val="2200"/>
              <a:buNone/>
            </a:pPr>
            <a:r>
              <a:rPr lang="en-US" sz="2200" b="1" noProof="0" dirty="0"/>
              <a:t>Unpredictable inflation makes borrowing and lending risky</a:t>
            </a:r>
            <a:r>
              <a:rPr lang="en-US" sz="2200" noProof="0" dirty="0"/>
              <a:t>.</a:t>
            </a:r>
          </a:p>
        </p:txBody>
      </p:sp>
    </p:spTree>
    <p:extLst>
      <p:ext uri="{BB962C8B-B14F-4D97-AF65-F5344CB8AC3E}">
        <p14:creationId xmlns:p14="http://schemas.microsoft.com/office/powerpoint/2010/main" val="329819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919"/>
            <a:ext cx="8229600" cy="1240731"/>
          </a:xfrm>
        </p:spPr>
        <p:txBody>
          <a:bodyPr/>
          <a:lstStyle/>
          <a:p>
            <a:r>
              <a:rPr lang="en-US" sz="2400" noProof="0" dirty="0"/>
              <a:t>Apply the Concept: Does Inflation Have a Larger Effect on People with Lower Incomes than on People with Higher Incomes? </a:t>
            </a:r>
            <a:r>
              <a:rPr lang="en-US" sz="2000" b="0" noProof="0" dirty="0"/>
              <a:t>(1 of 3)</a:t>
            </a:r>
            <a:endParaRPr lang="en-US" sz="2000" noProof="0" dirty="0"/>
          </a:p>
        </p:txBody>
      </p:sp>
      <p:pic>
        <p:nvPicPr>
          <p:cNvPr id="6" name="Picture 5" descr="A bar graph depicts the data for households with low incomes and households with high incomes. For long description in Notes pane, press F6.">
            <a:extLst>
              <a:ext uri="{FF2B5EF4-FFF2-40B4-BE49-F238E27FC236}">
                <a16:creationId xmlns:a16="http://schemas.microsoft.com/office/drawing/2014/main" id="{53539932-1489-8A68-490D-8A2DAE29BD5B}"/>
              </a:ext>
            </a:extLst>
          </p:cNvPr>
          <p:cNvPicPr>
            <a:picLocks noChangeAspect="1"/>
          </p:cNvPicPr>
          <p:nvPr/>
        </p:nvPicPr>
        <p:blipFill>
          <a:blip r:embed="rId3"/>
          <a:stretch>
            <a:fillRect/>
          </a:stretch>
        </p:blipFill>
        <p:spPr>
          <a:xfrm>
            <a:off x="922310" y="1557338"/>
            <a:ext cx="7299381" cy="2803272"/>
          </a:xfrm>
          <a:prstGeom prst="rect">
            <a:avLst/>
          </a:prstGeom>
        </p:spPr>
      </p:pic>
      <p:sp>
        <p:nvSpPr>
          <p:cNvPr id="7" name="Content Placeholder 6"/>
          <p:cNvSpPr>
            <a:spLocks noGrp="1"/>
          </p:cNvSpPr>
          <p:nvPr>
            <p:ph sz="quarter" idx="15"/>
          </p:nvPr>
        </p:nvSpPr>
        <p:spPr>
          <a:xfrm>
            <a:off x="468313" y="4469130"/>
            <a:ext cx="8218487" cy="1768158"/>
          </a:xfrm>
        </p:spPr>
        <p:txBody>
          <a:bodyPr/>
          <a:lstStyle/>
          <a:p>
            <a:pPr marL="0" lvl="0" indent="0">
              <a:spcBef>
                <a:spcPts val="600"/>
              </a:spcBef>
              <a:buSzPts val="2200"/>
              <a:buNone/>
            </a:pPr>
            <a:r>
              <a:rPr lang="en-US" sz="1600" noProof="0" dirty="0"/>
              <a:t>Increases in unemployment during recessions affect people with lower incomes; employers are more likely to lay off those workers.</a:t>
            </a:r>
          </a:p>
          <a:p>
            <a:pPr marL="0" lvl="0" indent="0">
              <a:spcBef>
                <a:spcPts val="600"/>
              </a:spcBef>
              <a:buSzPts val="2200"/>
              <a:buNone/>
            </a:pPr>
            <a:r>
              <a:rPr lang="en-US" sz="1600" noProof="0" dirty="0"/>
              <a:t>What about inflation? Does that affect people with lower incomes more than those with higher incomes?</a:t>
            </a:r>
          </a:p>
          <a:p>
            <a:pPr marL="0" lvl="0" indent="0">
              <a:spcBef>
                <a:spcPts val="600"/>
              </a:spcBef>
              <a:buSzPts val="2200"/>
              <a:buNone/>
            </a:pPr>
            <a:r>
              <a:rPr lang="en-US" sz="1600" noProof="0" dirty="0"/>
              <a:t>The graph above illustrates the possibility of this differential effect: different types of households spend differently.</a:t>
            </a:r>
          </a:p>
        </p:txBody>
      </p:sp>
    </p:spTree>
    <p:extLst>
      <p:ext uri="{BB962C8B-B14F-4D97-AF65-F5344CB8AC3E}">
        <p14:creationId xmlns:p14="http://schemas.microsoft.com/office/powerpoint/2010/main" val="284214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919"/>
            <a:ext cx="8229600" cy="1240731"/>
          </a:xfrm>
        </p:spPr>
        <p:txBody>
          <a:bodyPr/>
          <a:lstStyle/>
          <a:p>
            <a:r>
              <a:rPr lang="en-US" sz="2400" noProof="0" dirty="0"/>
              <a:t>Apply the Concept: Does Inflation Have a Larger Effect on People with Lower Incomes than on People with Higher Incomes? </a:t>
            </a:r>
            <a:r>
              <a:rPr lang="en-US" sz="2000" b="0" noProof="0" dirty="0"/>
              <a:t>(2 of 3)</a:t>
            </a:r>
            <a:endParaRPr lang="en-US" sz="2000" noProof="0" dirty="0"/>
          </a:p>
        </p:txBody>
      </p:sp>
      <p:graphicFrame>
        <p:nvGraphicFramePr>
          <p:cNvPr id="4" name="Table 3"/>
          <p:cNvGraphicFramePr>
            <a:graphicFrameLocks noGrp="1"/>
          </p:cNvGraphicFramePr>
          <p:nvPr>
            <p:extLst>
              <p:ext uri="{D42A27DB-BD31-4B8C-83A1-F6EECF244321}">
                <p14:modId xmlns:p14="http://schemas.microsoft.com/office/powerpoint/2010/main" val="2715166397"/>
              </p:ext>
            </p:extLst>
          </p:nvPr>
        </p:nvGraphicFramePr>
        <p:xfrm>
          <a:off x="465684" y="1569053"/>
          <a:ext cx="8229600" cy="1914783"/>
        </p:xfrm>
        <a:graphic>
          <a:graphicData uri="http://schemas.openxmlformats.org/drawingml/2006/table">
            <a:tbl>
              <a:tblPr firstRow="1" bandRow="1">
                <a:tableStyleId>{2D5ABB26-0587-4C30-8999-92F81FD0307C}</a:tableStyleId>
              </a:tblPr>
              <a:tblGrid>
                <a:gridCol w="1968906">
                  <a:extLst>
                    <a:ext uri="{9D8B030D-6E8A-4147-A177-3AD203B41FA5}">
                      <a16:colId xmlns:a16="http://schemas.microsoft.com/office/drawing/2014/main" val="2591040183"/>
                    </a:ext>
                  </a:extLst>
                </a:gridCol>
                <a:gridCol w="1748790">
                  <a:extLst>
                    <a:ext uri="{9D8B030D-6E8A-4147-A177-3AD203B41FA5}">
                      <a16:colId xmlns:a16="http://schemas.microsoft.com/office/drawing/2014/main" val="56555738"/>
                    </a:ext>
                  </a:extLst>
                </a:gridCol>
                <a:gridCol w="2160270">
                  <a:extLst>
                    <a:ext uri="{9D8B030D-6E8A-4147-A177-3AD203B41FA5}">
                      <a16:colId xmlns:a16="http://schemas.microsoft.com/office/drawing/2014/main" val="796145951"/>
                    </a:ext>
                  </a:extLst>
                </a:gridCol>
                <a:gridCol w="2351634">
                  <a:extLst>
                    <a:ext uri="{9D8B030D-6E8A-4147-A177-3AD203B41FA5}">
                      <a16:colId xmlns:a16="http://schemas.microsoft.com/office/drawing/2014/main" val="3178575550"/>
                    </a:ext>
                  </a:extLst>
                </a:gridCol>
              </a:tblGrid>
              <a:tr h="986703">
                <a:tc>
                  <a:txBody>
                    <a:bodyPr/>
                    <a:lstStyle/>
                    <a:p>
                      <a:pPr algn="ctr"/>
                      <a:r>
                        <a:rPr lang="en-US" sz="100" b="1" noProof="0" dirty="0">
                          <a:solidFill>
                            <a:schemeClr val="tx1"/>
                          </a:solidFill>
                          <a:latin typeface="+mn-lt"/>
                        </a:rPr>
                        <a:t>blank</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Average Annual Rate of Increase in C</a:t>
                      </a:r>
                      <a:r>
                        <a:rPr lang="en-US" sz="100" b="1" noProof="0" dirty="0">
                          <a:solidFill>
                            <a:schemeClr val="tx1"/>
                          </a:solidFill>
                          <a:latin typeface="+mn-lt"/>
                        </a:rPr>
                        <a:t> </a:t>
                      </a:r>
                      <a:r>
                        <a:rPr lang="en-US" sz="1400" b="1" noProof="0" dirty="0">
                          <a:solidFill>
                            <a:schemeClr val="tx1"/>
                          </a:solidFill>
                          <a:latin typeface="+mn-lt"/>
                        </a:rPr>
                        <a:t>P</a:t>
                      </a:r>
                      <a:r>
                        <a:rPr lang="en-US" sz="100" b="1" noProof="0" dirty="0">
                          <a:solidFill>
                            <a:schemeClr val="tx1"/>
                          </a:solidFill>
                          <a:latin typeface="+mn-lt"/>
                        </a:rPr>
                        <a:t> </a:t>
                      </a:r>
                      <a:r>
                        <a:rPr lang="en-US" sz="1400" b="1" noProof="0" dirty="0">
                          <a:solidFill>
                            <a:schemeClr val="tx1"/>
                          </a:solidFill>
                          <a:latin typeface="+mn-lt"/>
                        </a:rPr>
                        <a:t>I</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Average Annual Rate of Increase in C</a:t>
                      </a:r>
                      <a:r>
                        <a:rPr lang="en-US" sz="100" b="1" noProof="0" dirty="0">
                          <a:solidFill>
                            <a:schemeClr val="tx1"/>
                          </a:solidFill>
                          <a:latin typeface="+mn-lt"/>
                        </a:rPr>
                        <a:t> </a:t>
                      </a:r>
                      <a:r>
                        <a:rPr lang="en-US" sz="1400" b="1" noProof="0" dirty="0">
                          <a:solidFill>
                            <a:schemeClr val="tx1"/>
                          </a:solidFill>
                          <a:latin typeface="+mn-lt"/>
                        </a:rPr>
                        <a:t>P</a:t>
                      </a:r>
                      <a:r>
                        <a:rPr lang="en-US" sz="100" b="1" noProof="0" dirty="0">
                          <a:solidFill>
                            <a:schemeClr val="tx1"/>
                          </a:solidFill>
                          <a:latin typeface="+mn-lt"/>
                        </a:rPr>
                        <a:t> </a:t>
                      </a:r>
                      <a:r>
                        <a:rPr lang="en-US" sz="1400" b="1" noProof="0" dirty="0">
                          <a:solidFill>
                            <a:schemeClr val="tx1"/>
                          </a:solidFill>
                          <a:latin typeface="+mn-lt"/>
                        </a:rPr>
                        <a:t>I for Lowest-Income Quartile</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Average Annual Rate of Increase in C</a:t>
                      </a:r>
                      <a:r>
                        <a:rPr lang="en-US" sz="100" b="1" noProof="0" dirty="0">
                          <a:solidFill>
                            <a:schemeClr val="tx1"/>
                          </a:solidFill>
                          <a:latin typeface="+mn-lt"/>
                        </a:rPr>
                        <a:t> </a:t>
                      </a:r>
                      <a:r>
                        <a:rPr lang="en-US" sz="1400" b="1" noProof="0" dirty="0">
                          <a:solidFill>
                            <a:schemeClr val="tx1"/>
                          </a:solidFill>
                          <a:latin typeface="+mn-lt"/>
                        </a:rPr>
                        <a:t>P</a:t>
                      </a:r>
                      <a:r>
                        <a:rPr lang="en-US" sz="100" b="1" noProof="0" dirty="0">
                          <a:solidFill>
                            <a:schemeClr val="tx1"/>
                          </a:solidFill>
                          <a:latin typeface="+mn-lt"/>
                        </a:rPr>
                        <a:t> </a:t>
                      </a:r>
                      <a:r>
                        <a:rPr lang="en-US" sz="1400" b="1" noProof="0" dirty="0">
                          <a:solidFill>
                            <a:schemeClr val="tx1"/>
                          </a:solidFill>
                          <a:latin typeface="+mn-lt"/>
                        </a:rPr>
                        <a:t>I for Highest-Income Quartile</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25774"/>
                  </a:ext>
                </a:extLst>
              </a:tr>
              <a:tr h="336761">
                <a:tc>
                  <a:txBody>
                    <a:bodyPr/>
                    <a:lstStyle/>
                    <a:p>
                      <a:r>
                        <a:rPr lang="en-US" sz="1400" noProof="0" dirty="0">
                          <a:solidFill>
                            <a:schemeClr val="tx1"/>
                          </a:solidFill>
                          <a:latin typeface="+mn-lt"/>
                        </a:rPr>
                        <a:t>Entire period</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2.3%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2.5%</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2.2%</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243727"/>
                  </a:ext>
                </a:extLst>
              </a:tr>
              <a:tr h="537823">
                <a:tc>
                  <a:txBody>
                    <a:bodyPr/>
                    <a:lstStyle/>
                    <a:p>
                      <a:r>
                        <a:rPr lang="en-US" sz="1400" noProof="0" dirty="0">
                          <a:solidFill>
                            <a:schemeClr val="tx1"/>
                          </a:solidFill>
                          <a:latin typeface="+mn-lt"/>
                        </a:rPr>
                        <a:t>March 2021</a:t>
                      </a:r>
                      <a:r>
                        <a:rPr lang="en-US" sz="1400" b="0" i="0" u="none" strike="noStrike" cap="none" noProof="0" dirty="0">
                          <a:solidFill>
                            <a:schemeClr val="tx1"/>
                          </a:solidFill>
                          <a:effectLst/>
                          <a:latin typeface="+mn-lt"/>
                          <a:ea typeface="+mn-ea"/>
                          <a:cs typeface="+mn-cs"/>
                          <a:sym typeface="Arial"/>
                        </a:rPr>
                        <a:t>–</a:t>
                      </a:r>
                      <a:br>
                        <a:rPr lang="en-US" sz="1400" noProof="0" dirty="0">
                          <a:solidFill>
                            <a:schemeClr val="tx1"/>
                          </a:solidFill>
                          <a:latin typeface="+mn-lt"/>
                        </a:rPr>
                      </a:br>
                      <a:r>
                        <a:rPr lang="en-US" sz="1400" noProof="0" dirty="0">
                          <a:solidFill>
                            <a:schemeClr val="tx1"/>
                          </a:solidFill>
                          <a:latin typeface="+mn-lt"/>
                        </a:rPr>
                        <a:t>December 2021</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5.4%</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5.1%</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5.3%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926050"/>
                  </a:ext>
                </a:extLst>
              </a:tr>
            </a:tbl>
          </a:graphicData>
        </a:graphic>
      </p:graphicFrame>
      <p:sp>
        <p:nvSpPr>
          <p:cNvPr id="7" name="Content Placeholder 6"/>
          <p:cNvSpPr>
            <a:spLocks noGrp="1"/>
          </p:cNvSpPr>
          <p:nvPr>
            <p:ph sz="quarter" idx="15"/>
          </p:nvPr>
        </p:nvSpPr>
        <p:spPr>
          <a:xfrm>
            <a:off x="468313" y="3965825"/>
            <a:ext cx="8218487" cy="1863475"/>
          </a:xfrm>
        </p:spPr>
        <p:txBody>
          <a:bodyPr/>
          <a:lstStyle/>
          <a:p>
            <a:pPr marL="0" lvl="0" indent="0">
              <a:spcBef>
                <a:spcPts val="600"/>
              </a:spcBef>
              <a:buSzPts val="2200"/>
              <a:buNone/>
            </a:pPr>
            <a:r>
              <a:rPr lang="en-US" sz="2000" noProof="0" dirty="0"/>
              <a:t>The high inflation during 2021 affected people with higher incomes more than those with lower incomes.</a:t>
            </a:r>
          </a:p>
          <a:p>
            <a:pPr marL="0" lvl="0" indent="0">
              <a:spcBef>
                <a:spcPts val="600"/>
              </a:spcBef>
              <a:buSzPts val="2200"/>
              <a:buNone/>
            </a:pPr>
            <a:r>
              <a:rPr lang="en-US" sz="2000" noProof="0" dirty="0"/>
              <a:t>Why? Primarily because the prices of new and used cars increased so much in 2021, and those constitute a larger proportion of spending for higher-income households than lower-income ones.</a:t>
            </a:r>
          </a:p>
        </p:txBody>
      </p:sp>
    </p:spTree>
    <p:extLst>
      <p:ext uri="{BB962C8B-B14F-4D97-AF65-F5344CB8AC3E}">
        <p14:creationId xmlns:p14="http://schemas.microsoft.com/office/powerpoint/2010/main" val="174785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919"/>
            <a:ext cx="8229600" cy="1240731"/>
          </a:xfrm>
        </p:spPr>
        <p:txBody>
          <a:bodyPr/>
          <a:lstStyle/>
          <a:p>
            <a:r>
              <a:rPr lang="en-US" sz="2400" noProof="0" dirty="0"/>
              <a:t>Apply the Concept: Does Inflation Have a Larger Effect on People with Lower Incomes than on People with Higher Incomes? </a:t>
            </a:r>
            <a:r>
              <a:rPr lang="en-US" sz="2000" b="0" noProof="0" dirty="0"/>
              <a:t>(3 of 3)</a:t>
            </a:r>
            <a:endParaRPr lang="en-US" sz="2000" noProof="0" dirty="0"/>
          </a:p>
        </p:txBody>
      </p:sp>
      <p:graphicFrame>
        <p:nvGraphicFramePr>
          <p:cNvPr id="4" name="Table 3"/>
          <p:cNvGraphicFramePr>
            <a:graphicFrameLocks noGrp="1"/>
          </p:cNvGraphicFramePr>
          <p:nvPr>
            <p:extLst>
              <p:ext uri="{D42A27DB-BD31-4B8C-83A1-F6EECF244321}">
                <p14:modId xmlns:p14="http://schemas.microsoft.com/office/powerpoint/2010/main" val="3597659379"/>
              </p:ext>
            </p:extLst>
          </p:nvPr>
        </p:nvGraphicFramePr>
        <p:xfrm>
          <a:off x="442824" y="1564513"/>
          <a:ext cx="8229600" cy="1762052"/>
        </p:xfrm>
        <a:graphic>
          <a:graphicData uri="http://schemas.openxmlformats.org/drawingml/2006/table">
            <a:tbl>
              <a:tblPr firstRow="1" bandRow="1">
                <a:tableStyleId>{2D5ABB26-0587-4C30-8999-92F81FD0307C}</a:tableStyleId>
              </a:tblPr>
              <a:tblGrid>
                <a:gridCol w="1534566">
                  <a:extLst>
                    <a:ext uri="{9D8B030D-6E8A-4147-A177-3AD203B41FA5}">
                      <a16:colId xmlns:a16="http://schemas.microsoft.com/office/drawing/2014/main" val="1026871145"/>
                    </a:ext>
                  </a:extLst>
                </a:gridCol>
                <a:gridCol w="1383030">
                  <a:extLst>
                    <a:ext uri="{9D8B030D-6E8A-4147-A177-3AD203B41FA5}">
                      <a16:colId xmlns:a16="http://schemas.microsoft.com/office/drawing/2014/main" val="3006145464"/>
                    </a:ext>
                  </a:extLst>
                </a:gridCol>
                <a:gridCol w="1737360">
                  <a:extLst>
                    <a:ext uri="{9D8B030D-6E8A-4147-A177-3AD203B41FA5}">
                      <a16:colId xmlns:a16="http://schemas.microsoft.com/office/drawing/2014/main" val="2340040060"/>
                    </a:ext>
                  </a:extLst>
                </a:gridCol>
                <a:gridCol w="1611630">
                  <a:extLst>
                    <a:ext uri="{9D8B030D-6E8A-4147-A177-3AD203B41FA5}">
                      <a16:colId xmlns:a16="http://schemas.microsoft.com/office/drawing/2014/main" val="3401502024"/>
                    </a:ext>
                  </a:extLst>
                </a:gridCol>
                <a:gridCol w="1963014">
                  <a:extLst>
                    <a:ext uri="{9D8B030D-6E8A-4147-A177-3AD203B41FA5}">
                      <a16:colId xmlns:a16="http://schemas.microsoft.com/office/drawing/2014/main" val="1504029421"/>
                    </a:ext>
                  </a:extLst>
                </a:gridCol>
              </a:tblGrid>
              <a:tr h="595666">
                <a:tc>
                  <a:txBody>
                    <a:bodyPr/>
                    <a:lstStyle/>
                    <a:p>
                      <a:pPr algn="ctr"/>
                      <a:r>
                        <a:rPr lang="en-US" sz="100" b="1" noProof="0" dirty="0">
                          <a:solidFill>
                            <a:schemeClr val="tx1"/>
                          </a:solidFill>
                          <a:latin typeface="+mn-lt"/>
                        </a:rPr>
                        <a:t>blank</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Overall Wage Growth</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Wage Growth in Lowest Quartile</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Wage Growth in Highest Quartile</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noProof="0" dirty="0">
                          <a:solidFill>
                            <a:schemeClr val="tx1"/>
                          </a:solidFill>
                          <a:latin typeface="+mn-lt"/>
                        </a:rPr>
                        <a:t>Price Inflation as Measured by the C</a:t>
                      </a:r>
                      <a:r>
                        <a:rPr lang="en-US" sz="100" b="1" noProof="0" dirty="0">
                          <a:solidFill>
                            <a:schemeClr val="tx1"/>
                          </a:solidFill>
                          <a:latin typeface="+mn-lt"/>
                        </a:rPr>
                        <a:t> </a:t>
                      </a:r>
                      <a:r>
                        <a:rPr lang="en-US" sz="1400" b="1" noProof="0" dirty="0">
                          <a:solidFill>
                            <a:schemeClr val="tx1"/>
                          </a:solidFill>
                          <a:latin typeface="+mn-lt"/>
                        </a:rPr>
                        <a:t>P</a:t>
                      </a:r>
                      <a:r>
                        <a:rPr lang="en-US" sz="100" b="1" noProof="0" dirty="0">
                          <a:solidFill>
                            <a:schemeClr val="tx1"/>
                          </a:solidFill>
                          <a:latin typeface="+mn-lt"/>
                        </a:rPr>
                        <a:t> </a:t>
                      </a:r>
                      <a:r>
                        <a:rPr lang="en-US" sz="1400" b="1" noProof="0" dirty="0">
                          <a:solidFill>
                            <a:schemeClr val="tx1"/>
                          </a:solidFill>
                          <a:latin typeface="+mn-lt"/>
                        </a:rPr>
                        <a:t>I</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1475781"/>
                  </a:ext>
                </a:extLst>
              </a:tr>
              <a:tr h="595666">
                <a:tc>
                  <a:txBody>
                    <a:bodyPr/>
                    <a:lstStyle/>
                    <a:p>
                      <a:r>
                        <a:rPr lang="en-US" sz="1400" noProof="0" dirty="0">
                          <a:solidFill>
                            <a:schemeClr val="tx1"/>
                          </a:solidFill>
                          <a:latin typeface="+mn-lt"/>
                        </a:rPr>
                        <a:t>January 2005</a:t>
                      </a:r>
                      <a:r>
                        <a:rPr lang="en-US" sz="1400" b="0" i="0" u="none" strike="noStrike" cap="none" noProof="0" dirty="0">
                          <a:solidFill>
                            <a:schemeClr val="tx1"/>
                          </a:solidFill>
                          <a:effectLst/>
                          <a:latin typeface="+mn-lt"/>
                          <a:ea typeface="+mn-ea"/>
                          <a:cs typeface="+mn-cs"/>
                          <a:sym typeface="Arial"/>
                        </a:rPr>
                        <a:t>–</a:t>
                      </a:r>
                      <a:r>
                        <a:rPr lang="en-US" sz="1400" noProof="0" dirty="0">
                          <a:solidFill>
                            <a:schemeClr val="tx1"/>
                          </a:solidFill>
                          <a:latin typeface="+mn-lt"/>
                        </a:rPr>
                        <a:t> December 2021</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3.1%</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3.3%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3.1%</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2.3%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926111"/>
                  </a:ext>
                </a:extLst>
              </a:tr>
              <a:tr h="513051">
                <a:tc>
                  <a:txBody>
                    <a:bodyPr/>
                    <a:lstStyle/>
                    <a:p>
                      <a:r>
                        <a:rPr lang="en-US" sz="1400" noProof="0" dirty="0">
                          <a:solidFill>
                            <a:schemeClr val="tx1"/>
                          </a:solidFill>
                          <a:latin typeface="+mn-lt"/>
                        </a:rPr>
                        <a:t>March 2020</a:t>
                      </a:r>
                      <a:r>
                        <a:rPr lang="en-US" sz="1400" b="0" i="0" u="none" strike="noStrike" cap="none" noProof="0" dirty="0">
                          <a:solidFill>
                            <a:schemeClr val="tx1"/>
                          </a:solidFill>
                          <a:effectLst/>
                          <a:latin typeface="+mn-lt"/>
                          <a:ea typeface="+mn-ea"/>
                          <a:cs typeface="+mn-cs"/>
                          <a:sym typeface="Arial"/>
                        </a:rPr>
                        <a:t>–</a:t>
                      </a:r>
                      <a:endParaRPr lang="en-US" sz="1400" noProof="0" dirty="0">
                        <a:solidFill>
                          <a:schemeClr val="tx1"/>
                        </a:solidFill>
                        <a:latin typeface="+mn-lt"/>
                      </a:endParaRPr>
                    </a:p>
                    <a:p>
                      <a:r>
                        <a:rPr lang="en-US" sz="1400" noProof="0" dirty="0">
                          <a:solidFill>
                            <a:schemeClr val="tx1"/>
                          </a:solidFill>
                          <a:latin typeface="+mn-lt"/>
                        </a:rPr>
                        <a:t>April 2023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4.4%</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5.5%</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3.5%</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latin typeface="+mn-lt"/>
                        </a:rPr>
                        <a:t>4.9%</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786329"/>
                  </a:ext>
                </a:extLst>
              </a:tr>
            </a:tbl>
          </a:graphicData>
        </a:graphic>
      </p:graphicFrame>
      <p:sp>
        <p:nvSpPr>
          <p:cNvPr id="7" name="Content Placeholder 6"/>
          <p:cNvSpPr>
            <a:spLocks noGrp="1"/>
          </p:cNvSpPr>
          <p:nvPr>
            <p:ph sz="quarter" idx="15"/>
          </p:nvPr>
        </p:nvSpPr>
        <p:spPr>
          <a:xfrm>
            <a:off x="468313" y="3589105"/>
            <a:ext cx="8218487" cy="2205905"/>
          </a:xfrm>
        </p:spPr>
        <p:txBody>
          <a:bodyPr/>
          <a:lstStyle/>
          <a:p>
            <a:pPr marL="0" lvl="0" indent="0">
              <a:spcBef>
                <a:spcPts val="600"/>
              </a:spcBef>
              <a:buSzPts val="2200"/>
              <a:buNone/>
            </a:pPr>
            <a:r>
              <a:rPr lang="en-US" sz="2000" noProof="0" dirty="0"/>
              <a:t>For most people, the most important aspect of inflation is whether prices are increasing more quickly or more slowly than their wages—that is, the effect on their </a:t>
            </a:r>
            <a:r>
              <a:rPr lang="en-US" sz="2000" b="1" noProof="0" dirty="0"/>
              <a:t>real wage</a:t>
            </a:r>
            <a:r>
              <a:rPr lang="en-US" sz="2000" noProof="0" dirty="0"/>
              <a:t>.</a:t>
            </a:r>
          </a:p>
          <a:p>
            <a:pPr marL="0" lvl="0" indent="0">
              <a:spcBef>
                <a:spcPts val="600"/>
              </a:spcBef>
              <a:buSzPts val="2200"/>
              <a:buNone/>
            </a:pPr>
            <a:r>
              <a:rPr lang="en-US" sz="2000" noProof="0" dirty="0"/>
              <a:t>During the period after the beginning of the Covid-19 pandemic, wage growth for workers with the lowest incomes was actually higher than for higher-income workers, and their wage growth did outpace inflation.</a:t>
            </a:r>
          </a:p>
        </p:txBody>
      </p:sp>
    </p:spTree>
    <p:extLst>
      <p:ext uri="{BB962C8B-B14F-4D97-AF65-F5344CB8AC3E}">
        <p14:creationId xmlns:p14="http://schemas.microsoft.com/office/powerpoint/2010/main" val="47509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0010"/>
            <a:ext cx="8506179" cy="1224916"/>
          </a:xfrm>
        </p:spPr>
        <p:txBody>
          <a:bodyPr/>
          <a:lstStyle/>
          <a:p>
            <a:r>
              <a:rPr lang="en-US" sz="2400" noProof="0" dirty="0">
                <a:solidFill>
                  <a:schemeClr val="tx2"/>
                </a:solidFill>
              </a:rPr>
              <a:t>9.1 Measuring the Unemployment Rate, the Labor Force Participation Rate, and the Employment–Population Ratio</a:t>
            </a:r>
          </a:p>
        </p:txBody>
      </p:sp>
      <p:sp>
        <p:nvSpPr>
          <p:cNvPr id="4" name="Content Placeholder 3"/>
          <p:cNvSpPr>
            <a:spLocks noGrp="1"/>
          </p:cNvSpPr>
          <p:nvPr>
            <p:ph sz="quarter" idx="13"/>
          </p:nvPr>
        </p:nvSpPr>
        <p:spPr>
          <a:xfrm>
            <a:off x="457200" y="1556327"/>
            <a:ext cx="8229600" cy="652483"/>
          </a:xfrm>
        </p:spPr>
        <p:txBody>
          <a:bodyPr/>
          <a:lstStyle/>
          <a:p>
            <a:pPr marL="0" lvl="0" indent="0">
              <a:spcBef>
                <a:spcPts val="0"/>
              </a:spcBef>
              <a:buSzPts val="1600"/>
              <a:buNone/>
            </a:pPr>
            <a:r>
              <a:rPr lang="en-US" sz="1600" b="1" noProof="0" dirty="0"/>
              <a:t>Define the unemployment rate, the labor force participation rate, and the employment–population ratio and understand how they are computed.</a:t>
            </a:r>
          </a:p>
        </p:txBody>
      </p:sp>
      <p:sp>
        <p:nvSpPr>
          <p:cNvPr id="5" name="Content Placeholder 4"/>
          <p:cNvSpPr>
            <a:spLocks noGrp="1"/>
          </p:cNvSpPr>
          <p:nvPr>
            <p:ph sz="quarter" idx="14"/>
          </p:nvPr>
        </p:nvSpPr>
        <p:spPr>
          <a:xfrm>
            <a:off x="457200" y="2315689"/>
            <a:ext cx="8229600" cy="3785012"/>
          </a:xfrm>
        </p:spPr>
        <p:txBody>
          <a:bodyPr/>
          <a:lstStyle/>
          <a:p>
            <a:pPr marL="0" lvl="0" indent="0">
              <a:spcBef>
                <a:spcPts val="1000"/>
              </a:spcBef>
              <a:buSzPts val="2200"/>
              <a:buNone/>
            </a:pPr>
            <a:r>
              <a:rPr lang="en-US" sz="2000" noProof="0" dirty="0"/>
              <a:t>There around 330 million people in the United States, so monitoring and reporting on their activities regularly would be very difficult and costly, not to mention invasive.</a:t>
            </a:r>
          </a:p>
          <a:p>
            <a:pPr marL="0" lvl="0" indent="0">
              <a:spcBef>
                <a:spcPts val="1000"/>
              </a:spcBef>
              <a:buSzPts val="2200"/>
              <a:buNone/>
            </a:pPr>
            <a:r>
              <a:rPr lang="en-US" sz="2000" noProof="0" dirty="0"/>
              <a:t>Instead, the U.S. Department of Labor reports </a:t>
            </a:r>
            <a:r>
              <a:rPr lang="en-US" sz="2000" b="1" noProof="0" dirty="0"/>
              <a:t>estimates</a:t>
            </a:r>
            <a:r>
              <a:rPr lang="en-US" sz="2000" noProof="0" dirty="0"/>
              <a:t> of employment, unemployment, and other statistics related to the </a:t>
            </a:r>
            <a:r>
              <a:rPr lang="en-US" sz="2000" b="1" noProof="0" dirty="0"/>
              <a:t>labor force</a:t>
            </a:r>
            <a:r>
              <a:rPr lang="en-US" sz="2000" i="1" noProof="0" dirty="0"/>
              <a:t> </a:t>
            </a:r>
            <a:r>
              <a:rPr lang="en-US" sz="2000" noProof="0" dirty="0"/>
              <a:t>each month.</a:t>
            </a:r>
          </a:p>
          <a:p>
            <a:pPr marL="0" lvl="0" indent="0">
              <a:spcBef>
                <a:spcPts val="1000"/>
              </a:spcBef>
              <a:buSzPts val="2200"/>
              <a:buNone/>
            </a:pPr>
            <a:r>
              <a:rPr lang="en-US" sz="2000" b="1" noProof="0" dirty="0"/>
              <a:t>Labor force</a:t>
            </a:r>
            <a:r>
              <a:rPr lang="en-US" sz="2000" noProof="0" dirty="0"/>
              <a:t>: The sum of employed and unemployed workers in the economy.</a:t>
            </a:r>
          </a:p>
          <a:p>
            <a:pPr marL="0" lvl="0" indent="0">
              <a:spcBef>
                <a:spcPts val="1000"/>
              </a:spcBef>
              <a:buSzPts val="2200"/>
              <a:buNone/>
            </a:pPr>
            <a:r>
              <a:rPr lang="en-US" sz="2000" noProof="0" dirty="0"/>
              <a:t>Of these statistics, the most watched is known as the </a:t>
            </a:r>
            <a:r>
              <a:rPr lang="en-US" sz="2000" b="1" noProof="0" dirty="0"/>
              <a:t>unemployment rate</a:t>
            </a:r>
            <a:r>
              <a:rPr lang="en-US" sz="2000" noProof="0" dirty="0"/>
              <a:t>: The percentage of the labor force that is unemployed.</a:t>
            </a:r>
          </a:p>
        </p:txBody>
      </p:sp>
    </p:spTree>
    <p:extLst>
      <p:ext uri="{BB962C8B-B14F-4D97-AF65-F5344CB8AC3E}">
        <p14:creationId xmlns:p14="http://schemas.microsoft.com/office/powerpoint/2010/main" val="191461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Household Survey</a:t>
            </a:r>
          </a:p>
        </p:txBody>
      </p:sp>
      <p:sp>
        <p:nvSpPr>
          <p:cNvPr id="7" name="Content Placeholder 6"/>
          <p:cNvSpPr>
            <a:spLocks noGrp="1"/>
          </p:cNvSpPr>
          <p:nvPr>
            <p:ph sz="quarter" idx="13"/>
          </p:nvPr>
        </p:nvSpPr>
        <p:spPr>
          <a:xfrm>
            <a:off x="457200" y="1552574"/>
            <a:ext cx="8218488" cy="664197"/>
          </a:xfrm>
        </p:spPr>
        <p:txBody>
          <a:bodyPr/>
          <a:lstStyle/>
          <a:p>
            <a:pPr marL="0" indent="0">
              <a:spcBef>
                <a:spcPts val="600"/>
              </a:spcBef>
              <a:buSzPts val="2000"/>
              <a:buNone/>
            </a:pPr>
            <a:r>
              <a:rPr lang="en-US" sz="1800" noProof="0" dirty="0"/>
              <a:t>Each month, the U.S. Census Bureau conducts the </a:t>
            </a:r>
            <a:r>
              <a:rPr lang="en-US" sz="1800" b="1" noProof="0" dirty="0"/>
              <a:t>Current Population Survey</a:t>
            </a:r>
            <a:r>
              <a:rPr lang="en-US" sz="1800" noProof="0" dirty="0"/>
              <a:t> (a.k.a. the </a:t>
            </a:r>
            <a:r>
              <a:rPr lang="en-US" sz="1800" b="1" noProof="0" dirty="0"/>
              <a:t>household survey</a:t>
            </a:r>
            <a:r>
              <a:rPr lang="en-US" sz="1800" noProof="0" dirty="0"/>
              <a:t>).</a:t>
            </a:r>
          </a:p>
        </p:txBody>
      </p:sp>
      <p:sp>
        <p:nvSpPr>
          <p:cNvPr id="8" name="Content Placeholder 7"/>
          <p:cNvSpPr>
            <a:spLocks noGrp="1"/>
          </p:cNvSpPr>
          <p:nvPr>
            <p:ph sz="quarter" idx="14"/>
          </p:nvPr>
        </p:nvSpPr>
        <p:spPr>
          <a:xfrm>
            <a:off x="457201" y="2296675"/>
            <a:ext cx="308610" cy="311906"/>
          </a:xfrm>
        </p:spPr>
        <p:txBody>
          <a:bodyPr tIns="0" rIns="0" bIns="0"/>
          <a:lstStyle/>
          <a:p>
            <a:pPr marL="0" indent="0"/>
            <a:r>
              <a:rPr lang="en-US" sz="1800" noProof="0" dirty="0"/>
              <a:t> </a:t>
            </a:r>
            <a:r>
              <a:rPr lang="en-US" sz="100" noProof="0" dirty="0"/>
              <a:t> </a:t>
            </a:r>
          </a:p>
        </p:txBody>
      </p:sp>
      <mc:AlternateContent xmlns:mc="http://schemas.openxmlformats.org/markup-compatibility/2006">
        <mc:Choice xmlns:a14="http://schemas.microsoft.com/office/drawing/2010/main" Requires="a14">
          <p:sp>
            <p:nvSpPr>
              <p:cNvPr id="21" name="Object 20" descr="approximately 60,000"/>
              <p:cNvSpPr txBox="1"/>
              <p:nvPr/>
            </p:nvSpPr>
            <p:spPr>
              <a:xfrm>
                <a:off x="825818" y="2329402"/>
                <a:ext cx="845185" cy="253556"/>
              </a:xfrm>
              <a:prstGeom prst="rect">
                <a:avLst/>
              </a:prstGeom>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~60,000</m:t>
                      </m:r>
                    </m:oMath>
                  </m:oMathPara>
                </a14:m>
                <a:endParaRPr lang="en-US"/>
              </a:p>
            </p:txBody>
          </p:sp>
        </mc:Choice>
        <mc:Fallback>
          <p:sp>
            <p:nvSpPr>
              <p:cNvPr id="21" name="Object 20" descr="approximately 60,000"/>
              <p:cNvSpPr txBox="1">
                <a:spLocks noRot="1" noChangeAspect="1" noMove="1" noResize="1" noEditPoints="1" noAdjustHandles="1" noChangeArrowheads="1" noChangeShapeType="1" noTextEdit="1"/>
              </p:cNvSpPr>
              <p:nvPr/>
            </p:nvSpPr>
            <p:spPr>
              <a:xfrm>
                <a:off x="825818" y="2329402"/>
                <a:ext cx="845185" cy="253556"/>
              </a:xfrm>
              <a:prstGeom prst="rect">
                <a:avLst/>
              </a:prstGeom>
              <a:blipFill>
                <a:blip r:embed="rId2"/>
                <a:stretch>
                  <a:fillRect/>
                </a:stretch>
              </a:blipFill>
            </p:spPr>
            <p:txBody>
              <a:bodyPr/>
              <a:lstStyle/>
              <a:p>
                <a:r>
                  <a:rPr lang="en-US">
                    <a:noFill/>
                  </a:rPr>
                  <a:t> </a:t>
                </a:r>
              </a:p>
            </p:txBody>
          </p:sp>
        </mc:Fallback>
      </mc:AlternateContent>
      <p:sp>
        <p:nvSpPr>
          <p:cNvPr id="9" name="Content Placeholder 8"/>
          <p:cNvSpPr>
            <a:spLocks noGrp="1"/>
          </p:cNvSpPr>
          <p:nvPr>
            <p:ph sz="quarter" idx="15"/>
          </p:nvPr>
        </p:nvSpPr>
        <p:spPr>
          <a:xfrm>
            <a:off x="1760220" y="2296676"/>
            <a:ext cx="4537710" cy="311905"/>
          </a:xfrm>
        </p:spPr>
        <p:txBody>
          <a:bodyPr lIns="0" tIns="0" rIns="0" bIns="0"/>
          <a:lstStyle/>
          <a:p>
            <a:pPr marL="0" lvl="0" indent="0">
              <a:spcBef>
                <a:spcPts val="600"/>
              </a:spcBef>
              <a:buNone/>
            </a:pPr>
            <a:r>
              <a:rPr lang="en-US" sz="1800" noProof="0" dirty="0"/>
              <a:t>households selected to be “representative”</a:t>
            </a:r>
          </a:p>
        </p:txBody>
      </p:sp>
      <p:sp>
        <p:nvSpPr>
          <p:cNvPr id="10" name="Content Placeholder 9"/>
          <p:cNvSpPr>
            <a:spLocks noGrp="1"/>
          </p:cNvSpPr>
          <p:nvPr>
            <p:ph sz="quarter" idx="16"/>
          </p:nvPr>
        </p:nvSpPr>
        <p:spPr>
          <a:xfrm>
            <a:off x="457200" y="2688485"/>
            <a:ext cx="7486650" cy="1049125"/>
          </a:xfrm>
        </p:spPr>
        <p:txBody>
          <a:bodyPr tIns="0" rIns="0" bIns="0"/>
          <a:lstStyle/>
          <a:p>
            <a:pPr marL="255600" lvl="0">
              <a:spcBef>
                <a:spcPts val="600"/>
              </a:spcBef>
            </a:pPr>
            <a:r>
              <a:rPr lang="en-US" sz="1800" noProof="0" dirty="0"/>
              <a:t>Household members of “working age” (16+ years old)</a:t>
            </a:r>
          </a:p>
          <a:p>
            <a:pPr marL="255600" lvl="0">
              <a:spcBef>
                <a:spcPts val="600"/>
              </a:spcBef>
            </a:pPr>
            <a:r>
              <a:rPr lang="en-US" sz="1800" noProof="0" dirty="0"/>
              <a:t>Asked about employment during “reference week”</a:t>
            </a:r>
          </a:p>
          <a:p>
            <a:pPr marL="255600" lvl="0">
              <a:spcBef>
                <a:spcPts val="600"/>
              </a:spcBef>
            </a:pPr>
            <a:r>
              <a:rPr lang="en-US" sz="1800" noProof="0" dirty="0"/>
              <a:t>Also asked about recent job search activities</a:t>
            </a:r>
          </a:p>
        </p:txBody>
      </p:sp>
      <p:sp>
        <p:nvSpPr>
          <p:cNvPr id="11" name="Content Placeholder 10"/>
          <p:cNvSpPr>
            <a:spLocks noGrp="1"/>
          </p:cNvSpPr>
          <p:nvPr>
            <p:ph sz="quarter" idx="17"/>
          </p:nvPr>
        </p:nvSpPr>
        <p:spPr>
          <a:xfrm>
            <a:off x="457200" y="3954675"/>
            <a:ext cx="8046720" cy="2240386"/>
          </a:xfrm>
        </p:spPr>
        <p:txBody>
          <a:bodyPr tIns="0" rIns="0" bIns="0"/>
          <a:lstStyle/>
          <a:p>
            <a:pPr marL="0" lvl="0" indent="0">
              <a:spcBef>
                <a:spcPts val="1200"/>
              </a:spcBef>
              <a:buSzPts val="2000"/>
              <a:buNone/>
            </a:pPr>
            <a:r>
              <a:rPr lang="en-US" sz="1800" noProof="0" dirty="0"/>
              <a:t>People are then classified as:</a:t>
            </a:r>
          </a:p>
          <a:p>
            <a:pPr marL="255600" lvl="0">
              <a:spcBef>
                <a:spcPts val="600"/>
              </a:spcBef>
            </a:pPr>
            <a:r>
              <a:rPr lang="en-US" sz="1800" b="1" noProof="0" dirty="0"/>
              <a:t>Employed</a:t>
            </a:r>
            <a:r>
              <a:rPr lang="en-US" sz="1800" noProof="0" dirty="0"/>
              <a:t>: In government statistics, someone who currently has a job or who is temporarily away from his or her job.</a:t>
            </a:r>
          </a:p>
          <a:p>
            <a:pPr marL="255600" lvl="0">
              <a:spcBef>
                <a:spcPts val="600"/>
              </a:spcBef>
            </a:pPr>
            <a:r>
              <a:rPr lang="en-US" sz="1800" b="1" noProof="0" dirty="0"/>
              <a:t>Unemployed</a:t>
            </a:r>
            <a:r>
              <a:rPr lang="en-US" sz="1800" noProof="0" dirty="0"/>
              <a:t>: In government statistics, someone who is not currently at work but who is available for work and who has actively looked for work during the previous month.</a:t>
            </a:r>
          </a:p>
          <a:p>
            <a:pPr marL="255600" lvl="0">
              <a:spcBef>
                <a:spcPts val="600"/>
              </a:spcBef>
            </a:pPr>
            <a:r>
              <a:rPr lang="en-US" sz="1800" b="1" noProof="0" dirty="0"/>
              <a:t>Not in the labor force</a:t>
            </a:r>
            <a:r>
              <a:rPr lang="en-US" sz="1800" noProof="0" dirty="0"/>
              <a:t>, if neither of the above apply</a:t>
            </a:r>
          </a:p>
        </p:txBody>
      </p:sp>
    </p:spTree>
    <p:extLst>
      <p:ext uri="{BB962C8B-B14F-4D97-AF65-F5344CB8AC3E}">
        <p14:creationId xmlns:p14="http://schemas.microsoft.com/office/powerpoint/2010/main" val="4182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fade">
                                      <p:cBhvr>
                                        <p:cTn id="39" dur="500"/>
                                        <p:tgtEl>
                                          <p:spTgt spid="11">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fade">
                                      <p:cBhvr>
                                        <p:cTn id="4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Figure 9.1 The Employment Status of the Civilian Working-Age Population, June 2023 </a:t>
            </a:r>
            <a:r>
              <a:rPr lang="en-US" sz="2000" b="0" noProof="0" dirty="0"/>
              <a:t>(1 of 4)</a:t>
            </a:r>
            <a:endParaRPr lang="en-US" sz="2000" noProof="0" dirty="0"/>
          </a:p>
        </p:txBody>
      </p:sp>
      <p:sp>
        <p:nvSpPr>
          <p:cNvPr id="6" name="Content Placeholder 5"/>
          <p:cNvSpPr>
            <a:spLocks noGrp="1"/>
          </p:cNvSpPr>
          <p:nvPr>
            <p:ph sz="quarter" idx="15"/>
          </p:nvPr>
        </p:nvSpPr>
        <p:spPr>
          <a:xfrm>
            <a:off x="457200" y="1558413"/>
            <a:ext cx="2080517" cy="4319874"/>
          </a:xfrm>
        </p:spPr>
        <p:txBody>
          <a:bodyPr/>
          <a:lstStyle/>
          <a:p>
            <a:pPr marL="0" lvl="0" indent="0">
              <a:spcBef>
                <a:spcPts val="0"/>
              </a:spcBef>
              <a:buSzPts val="2200"/>
              <a:buNone/>
            </a:pPr>
            <a:r>
              <a:rPr lang="en-US" sz="2000" b="1" noProof="0" dirty="0"/>
              <a:t>Discouraged workers</a:t>
            </a:r>
            <a:r>
              <a:rPr lang="en-US" sz="2000" noProof="0" dirty="0"/>
              <a:t>: People who are available for work but have not looked for a job during the previous four weeks because they believe no jobs are available for them.</a:t>
            </a:r>
          </a:p>
        </p:txBody>
      </p:sp>
      <p:pic>
        <p:nvPicPr>
          <p:cNvPr id="7" name="Picture 6" descr="A flow diagram depicts the employment status of the civilian working age population, as of June 2023. For long description in Notes pane, press F6.">
            <a:extLst>
              <a:ext uri="{FF2B5EF4-FFF2-40B4-BE49-F238E27FC236}">
                <a16:creationId xmlns:a16="http://schemas.microsoft.com/office/drawing/2014/main" id="{BD76BF6D-52BE-AE87-3167-3967D6404CCE}"/>
              </a:ext>
            </a:extLst>
          </p:cNvPr>
          <p:cNvPicPr>
            <a:picLocks noChangeAspect="1"/>
          </p:cNvPicPr>
          <p:nvPr/>
        </p:nvPicPr>
        <p:blipFill>
          <a:blip r:embed="rId3"/>
          <a:stretch>
            <a:fillRect/>
          </a:stretch>
        </p:blipFill>
        <p:spPr>
          <a:xfrm>
            <a:off x="2811056" y="1558413"/>
            <a:ext cx="5744188" cy="4150136"/>
          </a:xfrm>
          <a:prstGeom prst="rect">
            <a:avLst/>
          </a:prstGeom>
        </p:spPr>
      </p:pic>
    </p:spTree>
    <p:extLst>
      <p:ext uri="{BB962C8B-B14F-4D97-AF65-F5344CB8AC3E}">
        <p14:creationId xmlns:p14="http://schemas.microsoft.com/office/powerpoint/2010/main" val="12607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Figure 9.1 The Employment Status of the Civilian Working-Age Population, June 2023 </a:t>
            </a:r>
            <a:r>
              <a:rPr lang="en-US" sz="2000" b="0" noProof="0" dirty="0"/>
              <a:t>(2 of 4)</a:t>
            </a:r>
            <a:endParaRPr lang="en-US" sz="2000" noProof="0" dirty="0"/>
          </a:p>
        </p:txBody>
      </p:sp>
      <p:sp>
        <p:nvSpPr>
          <p:cNvPr id="5" name="Content Placeholder 4">
            <a:extLst>
              <a:ext uri="{C183D7F6-B498-43B3-948B-1728B52AA6E4}">
                <adec:decorative xmlns:adec="http://schemas.microsoft.com/office/drawing/2017/decorative" val="1"/>
              </a:ext>
            </a:extLst>
          </p:cNvPr>
          <p:cNvSpPr>
            <a:spLocks noGrp="1"/>
          </p:cNvSpPr>
          <p:nvPr>
            <p:ph sz="quarter" idx="14"/>
          </p:nvPr>
        </p:nvSpPr>
        <p:spPr>
          <a:xfrm>
            <a:off x="457200" y="1558413"/>
            <a:ext cx="4320540" cy="1916307"/>
          </a:xfrm>
        </p:spPr>
        <p:txBody>
          <a:bodyPr/>
          <a:lstStyle/>
          <a:p>
            <a:pPr marL="0" lvl="0" indent="0">
              <a:buSzPts val="2200"/>
              <a:buNone/>
            </a:pPr>
            <a:r>
              <a:rPr lang="en-US" sz="2000" noProof="0" dirty="0">
                <a:latin typeface="+mn-lt"/>
              </a:rPr>
              <a:t>Based on the B</a:t>
            </a:r>
            <a:r>
              <a:rPr lang="en-US" sz="100" noProof="0" dirty="0">
                <a:latin typeface="+mn-lt"/>
              </a:rPr>
              <a:t> </a:t>
            </a:r>
            <a:r>
              <a:rPr lang="en-US" sz="2000" noProof="0" dirty="0">
                <a:latin typeface="+mn-lt"/>
              </a:rPr>
              <a:t>L</a:t>
            </a:r>
            <a:r>
              <a:rPr lang="en-US" sz="100" noProof="0" dirty="0">
                <a:latin typeface="+mn-lt"/>
              </a:rPr>
              <a:t> </a:t>
            </a:r>
            <a:r>
              <a:rPr lang="en-US" sz="2000" noProof="0" dirty="0">
                <a:latin typeface="+mn-lt"/>
              </a:rPr>
              <a:t>S estimates, we calculate several important </a:t>
            </a:r>
            <a:r>
              <a:rPr lang="en-US" sz="2000" b="1" noProof="0" dirty="0">
                <a:latin typeface="+mn-lt"/>
              </a:rPr>
              <a:t>macroeconomic indicators</a:t>
            </a:r>
            <a:r>
              <a:rPr lang="en-US" sz="2000" noProof="0" dirty="0">
                <a:latin typeface="+mn-lt"/>
              </a:rPr>
              <a:t>.</a:t>
            </a:r>
          </a:p>
          <a:p>
            <a:pPr marL="255600" lvl="0" indent="-255600"/>
            <a:r>
              <a:rPr lang="en-US" sz="2000" noProof="0" dirty="0">
                <a:latin typeface="+mn-lt"/>
              </a:rPr>
              <a:t>The most watched is the unemployment rate:</a:t>
            </a:r>
          </a:p>
        </p:txBody>
      </p:sp>
      <mc:AlternateContent xmlns:mc="http://schemas.openxmlformats.org/markup-compatibility/2006">
        <mc:Choice xmlns:a14="http://schemas.microsoft.com/office/drawing/2010/main" Requires="a14">
          <p:sp>
            <p:nvSpPr>
              <p:cNvPr id="7" name="Object 6" descr="Unemployed over labor force all times 100 equals unemployment rate"/>
              <p:cNvSpPr txBox="1"/>
              <p:nvPr/>
            </p:nvSpPr>
            <p:spPr>
              <a:xfrm>
                <a:off x="802323" y="3538407"/>
                <a:ext cx="4133850" cy="63023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f>
                        <m:fPr>
                          <m:ctrlPr>
                            <a:rPr lang="en-US" i="1">
                              <a:solidFill>
                                <a:srgbClr val="000000"/>
                              </a:solidFill>
                              <a:latin typeface="Cambria Math" panose="02040503050406030204" pitchFamily="18" charset="0"/>
                            </a:rPr>
                          </m:ctrlPr>
                        </m:fPr>
                        <m:num>
                          <m:r>
                            <m:rPr>
                              <m:sty m:val="p"/>
                            </m:rPr>
                            <a:rPr lang="en-US" i="1">
                              <a:solidFill>
                                <a:srgbClr val="000000"/>
                              </a:solidFill>
                              <a:latin typeface="Cambria Math" panose="02040503050406030204" pitchFamily="18" charset="0"/>
                            </a:rPr>
                            <m:t>Unemployed</m:t>
                          </m:r>
                        </m:num>
                        <m:den>
                          <m:r>
                            <m:rPr>
                              <m:sty m:val="p"/>
                            </m:rPr>
                            <a:rPr lang="en-US" i="1">
                              <a:solidFill>
                                <a:srgbClr val="000000"/>
                              </a:solidFill>
                              <a:latin typeface="Cambria Math" panose="02040503050406030204" pitchFamily="18" charset="0"/>
                            </a:rPr>
                            <m:t>Laborforce</m:t>
                          </m:r>
                        </m:den>
                      </m:f>
                      <m:r>
                        <a:rPr lang="en-US" i="1">
                          <a:solidFill>
                            <a:srgbClr val="000000"/>
                          </a:solidFill>
                          <a:latin typeface="Cambria Math" panose="02040503050406030204" pitchFamily="18" charset="0"/>
                        </a:rPr>
                        <m:t>×100=</m:t>
                      </m:r>
                      <m:r>
                        <m:rPr>
                          <m:sty m:val="p"/>
                        </m:rPr>
                        <a:rPr lang="en-US" i="1">
                          <a:solidFill>
                            <a:srgbClr val="000000"/>
                          </a:solidFill>
                          <a:latin typeface="Cambria Math" panose="02040503050406030204" pitchFamily="18" charset="0"/>
                        </a:rPr>
                        <m:t>Unemploymentrate</m:t>
                      </m:r>
                      <m:r>
                        <a:rPr lang="en-US" i="1">
                          <a:solidFill>
                            <a:srgbClr val="000000"/>
                          </a:solidFill>
                          <a:latin typeface="Cambria Math" panose="02040503050406030204" pitchFamily="18" charset="0"/>
                        </a:rPr>
                        <m:t>.</m:t>
                      </m:r>
                    </m:oMath>
                  </m:oMathPara>
                </a14:m>
                <a:endParaRPr lang="en-US"/>
              </a:p>
            </p:txBody>
          </p:sp>
        </mc:Choice>
        <mc:Fallback>
          <p:sp>
            <p:nvSpPr>
              <p:cNvPr id="7" name="Object 6" descr="Unemployed over labor force all times 100 equals unemployment rate"/>
              <p:cNvSpPr txBox="1">
                <a:spLocks noRot="1" noChangeAspect="1" noMove="1" noResize="1" noEditPoints="1" noAdjustHandles="1" noChangeArrowheads="1" noChangeShapeType="1" noTextEdit="1"/>
              </p:cNvSpPr>
              <p:nvPr/>
            </p:nvSpPr>
            <p:spPr>
              <a:xfrm>
                <a:off x="802323" y="3538407"/>
                <a:ext cx="4133850" cy="630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bject 9" descr="start fraction 6.0 million over 167.0 million end fraction times 100 = 3.6%"/>
              <p:cNvSpPr txBox="1"/>
              <p:nvPr/>
            </p:nvSpPr>
            <p:spPr>
              <a:xfrm>
                <a:off x="802323" y="4388476"/>
                <a:ext cx="2625725" cy="63023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6.0</m:t>
                          </m:r>
                          <m:r>
                            <m:rPr>
                              <m:sty m:val="p"/>
                            </m:rPr>
                            <a:rPr lang="en-US" i="1">
                              <a:solidFill>
                                <a:srgbClr val="000000"/>
                              </a:solidFill>
                              <a:latin typeface="Cambria Math" panose="02040503050406030204" pitchFamily="18" charset="0"/>
                            </a:rPr>
                            <m:t>million</m:t>
                          </m:r>
                        </m:num>
                        <m:den>
                          <m:r>
                            <a:rPr lang="en-US" i="1">
                              <a:solidFill>
                                <a:srgbClr val="000000"/>
                              </a:solidFill>
                              <a:latin typeface="Cambria Math" panose="02040503050406030204" pitchFamily="18" charset="0"/>
                            </a:rPr>
                            <m:t>167.0</m:t>
                          </m:r>
                          <m:r>
                            <m:rPr>
                              <m:sty m:val="p"/>
                            </m:rPr>
                            <a:rPr lang="en-US" i="1">
                              <a:solidFill>
                                <a:srgbClr val="000000"/>
                              </a:solidFill>
                              <a:latin typeface="Cambria Math" panose="02040503050406030204" pitchFamily="18" charset="0"/>
                            </a:rPr>
                            <m:t>million</m:t>
                          </m:r>
                        </m:den>
                      </m:f>
                      <m:r>
                        <a:rPr lang="en-US" i="1">
                          <a:solidFill>
                            <a:srgbClr val="000000"/>
                          </a:solidFill>
                          <a:latin typeface="Cambria Math" panose="02040503050406030204" pitchFamily="18" charset="0"/>
                        </a:rPr>
                        <m:t>×100=3.6%.</m:t>
                      </m:r>
                    </m:oMath>
                  </m:oMathPara>
                </a14:m>
                <a:endParaRPr lang="en-US"/>
              </a:p>
            </p:txBody>
          </p:sp>
        </mc:Choice>
        <mc:Fallback>
          <p:sp>
            <p:nvSpPr>
              <p:cNvPr id="10" name="Object 9" descr="start fraction 6.0 million over 167.0 million end fraction times 100 = 3.6%"/>
              <p:cNvSpPr txBox="1">
                <a:spLocks noRot="1" noChangeAspect="1" noMove="1" noResize="1" noEditPoints="1" noAdjustHandles="1" noChangeArrowheads="1" noChangeShapeType="1" noTextEdit="1"/>
              </p:cNvSpPr>
              <p:nvPr/>
            </p:nvSpPr>
            <p:spPr>
              <a:xfrm>
                <a:off x="802323" y="4388476"/>
                <a:ext cx="2625725" cy="630237"/>
              </a:xfrm>
              <a:prstGeom prst="rect">
                <a:avLst/>
              </a:prstGeom>
              <a:blipFill>
                <a:blip r:embed="rId4"/>
                <a:stretch>
                  <a:fillRect/>
                </a:stretch>
              </a:blipFill>
            </p:spPr>
            <p:txBody>
              <a:bodyPr/>
              <a:lstStyle/>
              <a:p>
                <a:r>
                  <a:rPr lang="en-US">
                    <a:noFill/>
                  </a:rPr>
                  <a:t> </a:t>
                </a:r>
              </a:p>
            </p:txBody>
          </p:sp>
        </mc:Fallback>
      </mc:AlternateContent>
      <p:sp>
        <p:nvSpPr>
          <p:cNvPr id="6" name="Content Placeholder 5">
            <a:extLst>
              <a:ext uri="{C183D7F6-B498-43B3-948B-1728B52AA6E4}">
                <adec:decorative xmlns:adec="http://schemas.microsoft.com/office/drawing/2017/decorative" val="1"/>
              </a:ext>
            </a:extLst>
          </p:cNvPr>
          <p:cNvSpPr>
            <a:spLocks noGrp="1"/>
          </p:cNvSpPr>
          <p:nvPr>
            <p:ph sz="quarter" idx="15"/>
          </p:nvPr>
        </p:nvSpPr>
        <p:spPr>
          <a:xfrm>
            <a:off x="457200" y="5150980"/>
            <a:ext cx="3954780" cy="1086307"/>
          </a:xfrm>
        </p:spPr>
        <p:txBody>
          <a:bodyPr/>
          <a:lstStyle/>
          <a:p>
            <a:pPr marL="0" lvl="0" indent="0">
              <a:spcBef>
                <a:spcPts val="0"/>
              </a:spcBef>
              <a:buSzPts val="2200"/>
              <a:buNone/>
            </a:pPr>
            <a:r>
              <a:rPr lang="en-US" sz="2000" noProof="0" dirty="0"/>
              <a:t>This most common measure of unemployment is known formally as B</a:t>
            </a:r>
            <a:r>
              <a:rPr lang="en-US" sz="100" noProof="0" dirty="0"/>
              <a:t> </a:t>
            </a:r>
            <a:r>
              <a:rPr lang="en-US" sz="2000" noProof="0" dirty="0"/>
              <a:t>L</a:t>
            </a:r>
            <a:r>
              <a:rPr lang="en-US" sz="100" noProof="0" dirty="0"/>
              <a:t> </a:t>
            </a:r>
            <a:r>
              <a:rPr lang="en-US" sz="2000" noProof="0" dirty="0"/>
              <a:t>S series U-3.</a:t>
            </a:r>
          </a:p>
        </p:txBody>
      </p:sp>
      <p:pic>
        <p:nvPicPr>
          <p:cNvPr id="9" name="Picture 8" descr="Labor force 167.0 million, branches into employed, 161.0 million, and unemployed, 6.0 million.">
            <a:extLst>
              <a:ext uri="{FF2B5EF4-FFF2-40B4-BE49-F238E27FC236}">
                <a16:creationId xmlns:a16="http://schemas.microsoft.com/office/drawing/2014/main" id="{D91776F4-10FC-2065-B9F4-AC7DD58FADA0}"/>
              </a:ext>
            </a:extLst>
          </p:cNvPr>
          <p:cNvPicPr>
            <a:picLocks noChangeAspect="1"/>
          </p:cNvPicPr>
          <p:nvPr/>
        </p:nvPicPr>
        <p:blipFill rotWithShape="1">
          <a:blip r:embed="rId5"/>
          <a:srcRect t="25608" r="60473" b="37208"/>
          <a:stretch/>
        </p:blipFill>
        <p:spPr>
          <a:xfrm>
            <a:off x="5564881" y="2108373"/>
            <a:ext cx="3110807" cy="2114306"/>
          </a:xfrm>
          <a:prstGeom prst="rect">
            <a:avLst/>
          </a:prstGeom>
        </p:spPr>
      </p:pic>
    </p:spTree>
    <p:extLst>
      <p:ext uri="{BB962C8B-B14F-4D97-AF65-F5344CB8AC3E}">
        <p14:creationId xmlns:p14="http://schemas.microsoft.com/office/powerpoint/2010/main" val="294161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Figure 9.1 The Employment Status of the Civilian Working-Age Population, June 2023 </a:t>
            </a:r>
            <a:r>
              <a:rPr lang="en-US" sz="2000" b="0" noProof="0" dirty="0"/>
              <a:t>(3 of 4)</a:t>
            </a:r>
            <a:endParaRPr lang="en-US" sz="2000" noProof="0" dirty="0"/>
          </a:p>
        </p:txBody>
      </p:sp>
      <p:sp>
        <p:nvSpPr>
          <p:cNvPr id="5" name="Content Placeholder 4"/>
          <p:cNvSpPr>
            <a:spLocks noGrp="1"/>
          </p:cNvSpPr>
          <p:nvPr>
            <p:ph sz="quarter" idx="14"/>
          </p:nvPr>
        </p:nvSpPr>
        <p:spPr>
          <a:xfrm>
            <a:off x="457199" y="1558415"/>
            <a:ext cx="7383781" cy="804776"/>
          </a:xfrm>
        </p:spPr>
        <p:txBody>
          <a:bodyPr/>
          <a:lstStyle/>
          <a:p>
            <a:pPr marL="0" indent="0">
              <a:spcBef>
                <a:spcPts val="0"/>
              </a:spcBef>
              <a:buSzPts val="2200"/>
              <a:buNone/>
            </a:pPr>
            <a:r>
              <a:rPr lang="en-US" sz="2000" noProof="0" dirty="0">
                <a:latin typeface="+mn-lt"/>
              </a:rPr>
              <a:t>Also important are the </a:t>
            </a:r>
            <a:r>
              <a:rPr lang="en-US" sz="2000" b="1" noProof="0" dirty="0">
                <a:latin typeface="+mn-lt"/>
              </a:rPr>
              <a:t>labor-force participation rate</a:t>
            </a:r>
            <a:r>
              <a:rPr lang="en-US" sz="2000" noProof="0" dirty="0">
                <a:latin typeface="+mn-lt"/>
              </a:rPr>
              <a:t>: The percentage of the working-age population in the labor force...</a:t>
            </a:r>
          </a:p>
        </p:txBody>
      </p:sp>
      <mc:AlternateContent xmlns:mc="http://schemas.openxmlformats.org/markup-compatibility/2006">
        <mc:Choice xmlns:a14="http://schemas.microsoft.com/office/drawing/2010/main" Requires="a14">
          <p:sp>
            <p:nvSpPr>
              <p:cNvPr id="7" name="Object 6" descr="Left parenthesis start fraction labor force over working age population end fraction right parenthesis times 100 = L F P R."/>
              <p:cNvSpPr txBox="1"/>
              <p:nvPr/>
            </p:nvSpPr>
            <p:spPr>
              <a:xfrm>
                <a:off x="1987550" y="2486025"/>
                <a:ext cx="4043363" cy="67627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m:rPr>
                                  <m:sty m:val="p"/>
                                </m:rPr>
                                <a:rPr lang="en-US" i="1">
                                  <a:solidFill>
                                    <a:srgbClr val="000000"/>
                                  </a:solidFill>
                                  <a:latin typeface="Cambria Math" panose="02040503050406030204" pitchFamily="18" charset="0"/>
                                </a:rPr>
                                <m:t>Labor</m:t>
                              </m:r>
                              <m:r>
                                <a:rPr lang="en-US" i="1">
                                  <a:solidFill>
                                    <a:srgbClr val="000000"/>
                                  </a:solidFill>
                                  <a:latin typeface="Cambria Math" panose="02040503050406030204" pitchFamily="18" charset="0"/>
                                </a:rPr>
                                <m:t> </m:t>
                              </m:r>
                              <m:r>
                                <m:rPr>
                                  <m:sty m:val="p"/>
                                </m:rPr>
                                <a:rPr lang="en-US" i="1">
                                  <a:solidFill>
                                    <a:srgbClr val="000000"/>
                                  </a:solidFill>
                                  <a:latin typeface="Cambria Math" panose="02040503050406030204" pitchFamily="18" charset="0"/>
                                </a:rPr>
                                <m:t>force</m:t>
                              </m:r>
                            </m:num>
                            <m:den>
                              <m:r>
                                <m:rPr>
                                  <m:sty m:val="p"/>
                                </m:rPr>
                                <a:rPr lang="en-US" i="1">
                                  <a:solidFill>
                                    <a:srgbClr val="000000"/>
                                  </a:solidFill>
                                  <a:latin typeface="Cambria Math" panose="02040503050406030204" pitchFamily="18" charset="0"/>
                                </a:rPr>
                                <m:t>Working</m:t>
                              </m:r>
                              <m:r>
                                <a:rPr lang="en-US" i="1">
                                  <a:solidFill>
                                    <a:srgbClr val="000000"/>
                                  </a:solidFill>
                                  <a:latin typeface="Cambria Math" panose="02040503050406030204" pitchFamily="18" charset="0"/>
                                </a:rPr>
                                <m:t>−</m:t>
                              </m:r>
                              <m:r>
                                <m:rPr>
                                  <m:sty m:val="p"/>
                                </m:rPr>
                                <a:rPr lang="en-US" i="1">
                                  <a:solidFill>
                                    <a:srgbClr val="000000"/>
                                  </a:solidFill>
                                  <a:latin typeface="Cambria Math" panose="02040503050406030204" pitchFamily="18" charset="0"/>
                                </a:rPr>
                                <m:t>age</m:t>
                              </m:r>
                              <m:r>
                                <a:rPr lang="en-US" i="1">
                                  <a:solidFill>
                                    <a:srgbClr val="000000"/>
                                  </a:solidFill>
                                  <a:latin typeface="Cambria Math" panose="02040503050406030204" pitchFamily="18" charset="0"/>
                                </a:rPr>
                                <m:t> </m:t>
                              </m:r>
                              <m:r>
                                <m:rPr>
                                  <m:sty m:val="p"/>
                                </m:rPr>
                                <a:rPr lang="en-US" i="1">
                                  <a:solidFill>
                                    <a:srgbClr val="000000"/>
                                  </a:solidFill>
                                  <a:latin typeface="Cambria Math" panose="02040503050406030204" pitchFamily="18" charset="0"/>
                                </a:rPr>
                                <m:t>population</m:t>
                              </m:r>
                            </m:den>
                          </m:f>
                        </m:e>
                      </m:d>
                      <m:r>
                        <a:rPr lang="en-US" i="1">
                          <a:solidFill>
                            <a:srgbClr val="000000"/>
                          </a:solidFill>
                          <a:latin typeface="Cambria Math" panose="02040503050406030204" pitchFamily="18" charset="0"/>
                        </a:rPr>
                        <m:t>×100=</m:t>
                      </m:r>
                      <m:r>
                        <m:rPr>
                          <m:sty m:val="p"/>
                        </m:rPr>
                        <a:rPr lang="en-US" i="1">
                          <a:solidFill>
                            <a:srgbClr val="000000"/>
                          </a:solidFill>
                          <a:latin typeface="Cambria Math" panose="02040503050406030204" pitchFamily="18" charset="0"/>
                        </a:rPr>
                        <m:t>LFPR</m:t>
                      </m:r>
                    </m:oMath>
                  </m:oMathPara>
                </a14:m>
                <a:endParaRPr lang="en-US" dirty="0"/>
              </a:p>
            </p:txBody>
          </p:sp>
        </mc:Choice>
        <mc:Fallback>
          <p:sp>
            <p:nvSpPr>
              <p:cNvPr id="7" name="Object 6" descr="Left parenthesis start fraction labor force over working age population end fraction right parenthesis times 100 = L F P R."/>
              <p:cNvSpPr txBox="1">
                <a:spLocks noRot="1" noChangeAspect="1" noMove="1" noResize="1" noEditPoints="1" noAdjustHandles="1" noChangeArrowheads="1" noChangeShapeType="1" noTextEdit="1"/>
              </p:cNvSpPr>
              <p:nvPr/>
            </p:nvSpPr>
            <p:spPr>
              <a:xfrm>
                <a:off x="1987550" y="2486025"/>
                <a:ext cx="4043363" cy="6762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8" descr="start fraction 167.0 million over 266.8 million end fraction times 100 = 62.6%"/>
              <p:cNvSpPr txBox="1"/>
              <p:nvPr/>
            </p:nvSpPr>
            <p:spPr>
              <a:xfrm>
                <a:off x="2128434" y="3294997"/>
                <a:ext cx="2773362" cy="63023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167.0</m:t>
                          </m:r>
                          <m:r>
                            <m:rPr>
                              <m:sty m:val="p"/>
                            </m:rPr>
                            <a:rPr lang="en-US" i="1">
                              <a:solidFill>
                                <a:srgbClr val="000000"/>
                              </a:solidFill>
                              <a:latin typeface="Cambria Math" panose="02040503050406030204" pitchFamily="18" charset="0"/>
                            </a:rPr>
                            <m:t>million</m:t>
                          </m:r>
                        </m:num>
                        <m:den>
                          <m:r>
                            <a:rPr lang="en-US" i="1">
                              <a:solidFill>
                                <a:srgbClr val="000000"/>
                              </a:solidFill>
                              <a:latin typeface="Cambria Math" panose="02040503050406030204" pitchFamily="18" charset="0"/>
                            </a:rPr>
                            <m:t>266.8</m:t>
                          </m:r>
                          <m:r>
                            <m:rPr>
                              <m:sty m:val="p"/>
                            </m:rPr>
                            <a:rPr lang="en-US" i="1">
                              <a:solidFill>
                                <a:srgbClr val="000000"/>
                              </a:solidFill>
                              <a:latin typeface="Cambria Math" panose="02040503050406030204" pitchFamily="18" charset="0"/>
                            </a:rPr>
                            <m:t>million</m:t>
                          </m:r>
                        </m:den>
                      </m:f>
                      <m:r>
                        <a:rPr lang="en-US" i="1">
                          <a:solidFill>
                            <a:srgbClr val="000000"/>
                          </a:solidFill>
                          <a:latin typeface="Cambria Math" panose="02040503050406030204" pitchFamily="18" charset="0"/>
                        </a:rPr>
                        <m:t>×100=62.6%.</m:t>
                      </m:r>
                    </m:oMath>
                  </m:oMathPara>
                </a14:m>
                <a:endParaRPr lang="en-US" dirty="0"/>
              </a:p>
            </p:txBody>
          </p:sp>
        </mc:Choice>
        <mc:Fallback>
          <p:sp>
            <p:nvSpPr>
              <p:cNvPr id="9" name="Object 8" descr="start fraction 167.0 million over 266.8 million end fraction times 100 = 62.6%"/>
              <p:cNvSpPr txBox="1">
                <a:spLocks noRot="1" noChangeAspect="1" noMove="1" noResize="1" noEditPoints="1" noAdjustHandles="1" noChangeArrowheads="1" noChangeShapeType="1" noTextEdit="1"/>
              </p:cNvSpPr>
              <p:nvPr/>
            </p:nvSpPr>
            <p:spPr>
              <a:xfrm>
                <a:off x="2128434" y="3294997"/>
                <a:ext cx="2773362" cy="630238"/>
              </a:xfrm>
              <a:prstGeom prst="rect">
                <a:avLst/>
              </a:prstGeom>
              <a:blipFill>
                <a:blip r:embed="rId3"/>
                <a:stretch>
                  <a:fillRect/>
                </a:stretch>
              </a:blipFill>
            </p:spPr>
            <p:txBody>
              <a:bodyPr/>
              <a:lstStyle/>
              <a:p>
                <a:r>
                  <a:rPr lang="en-US">
                    <a:noFill/>
                  </a:rPr>
                  <a:t> </a:t>
                </a:r>
              </a:p>
            </p:txBody>
          </p:sp>
        </mc:Fallback>
      </mc:AlternateContent>
      <p:pic>
        <p:nvPicPr>
          <p:cNvPr id="8" name="Picture 7" descr="Working age population, 266.8 million, branches into labor force, 167.0 million, and not in labor force, 99.9 million.">
            <a:extLst>
              <a:ext uri="{FF2B5EF4-FFF2-40B4-BE49-F238E27FC236}">
                <a16:creationId xmlns:a16="http://schemas.microsoft.com/office/drawing/2014/main" id="{99ED85F5-EA70-FD1F-F26F-CB5779DE571F}"/>
              </a:ext>
            </a:extLst>
          </p:cNvPr>
          <p:cNvPicPr>
            <a:picLocks noChangeAspect="1"/>
          </p:cNvPicPr>
          <p:nvPr/>
        </p:nvPicPr>
        <p:blipFill rotWithShape="1">
          <a:blip r:embed="rId4"/>
          <a:srcRect l="10478" r="25030" b="62242"/>
          <a:stretch/>
        </p:blipFill>
        <p:spPr>
          <a:xfrm>
            <a:off x="1986821" y="4086639"/>
            <a:ext cx="4758580" cy="2012817"/>
          </a:xfrm>
          <a:prstGeom prst="rect">
            <a:avLst/>
          </a:prstGeom>
        </p:spPr>
      </p:pic>
    </p:spTree>
    <p:extLst>
      <p:ext uri="{BB962C8B-B14F-4D97-AF65-F5344CB8AC3E}">
        <p14:creationId xmlns:p14="http://schemas.microsoft.com/office/powerpoint/2010/main" val="8393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e167ea22-05ed-4fc8-a3cd-088879b5ad16"/>
  <p:tag name="TPVERSION" val="8"/>
  <p:tag name="TPFULLVERSION" val="9.0.15.2"/>
  <p:tag name="PPTVERSION" val="16"/>
  <p:tag name="TPOS" val="2"/>
  <p:tag name="TPLASTSAVEVERSION" val="6.4 PC"/>
</p:tagLst>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A867AA-EF6A-4295-B25C-7AFD205EAAFB}">
  <ds:schemaRefs>
    <ds:schemaRef ds:uri="http://schemas.microsoft.com/sharepoint/v3/contenttype/forms"/>
  </ds:schemaRefs>
</ds:datastoreItem>
</file>

<file path=customXml/itemProps2.xml><?xml version="1.0" encoding="utf-8"?>
<ds:datastoreItem xmlns:ds="http://schemas.openxmlformats.org/officeDocument/2006/customXml" ds:itemID="{7F300D98-A68A-4C31-9F8D-4638A7AC26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20FC31-6466-41C7-A449-46DD7CB8CE66}">
  <ds:schemaRefs>
    <ds:schemaRef ds:uri="6125ffc9-2c56-435e-8267-1393444907b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7c1bd8dc-4e40-424f-a15f-9ffcd522197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1321</TotalTime>
  <Words>6683</Words>
  <Application>Microsoft Office PowerPoint</Application>
  <PresentationFormat>On-screen Show (4:3)</PresentationFormat>
  <Paragraphs>453</Paragraphs>
  <Slides>50</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Cambria Math</vt:lpstr>
      <vt:lpstr>Noto Sans Symbols</vt:lpstr>
      <vt:lpstr>Verdana</vt:lpstr>
      <vt:lpstr>Segoe UI</vt:lpstr>
      <vt:lpstr>Times New Roman</vt:lpstr>
      <vt:lpstr>Calibri</vt:lpstr>
      <vt:lpstr>USHE</vt:lpstr>
      <vt:lpstr>USHE_slide options</vt:lpstr>
      <vt:lpstr>Macroeconomics</vt:lpstr>
      <vt:lpstr>Chapter Outline</vt:lpstr>
      <vt:lpstr>Want to Know How the U.S. Economy Is Doing? Check Out Georgetown, K Y</vt:lpstr>
      <vt:lpstr>Measuring Unemployment and Inflation</vt:lpstr>
      <vt:lpstr>9.1 Measuring the Unemployment Rate, the Labor Force Participation Rate, and the Employment–Population Ratio</vt:lpstr>
      <vt:lpstr>The Household Survey</vt:lpstr>
      <vt:lpstr>Figure 9.1 The Employment Status of the Civilian Working-Age Population, June 2023 (1 of 4)</vt:lpstr>
      <vt:lpstr>Figure 9.1 The Employment Status of the Civilian Working-Age Population, June 2023 (2 of 4)</vt:lpstr>
      <vt:lpstr>Figure 9.1 The Employment Status of the Civilian Working-Age Population, June 2023 (3 of 4)</vt:lpstr>
      <vt:lpstr>Figure 9.1 The Employment Status of the Civilian Working-Age Population, June 2023 (4 of 4)</vt:lpstr>
      <vt:lpstr>Problems with Measuring the Unemployment Rate</vt:lpstr>
      <vt:lpstr>Figure 9.2 The Official Unemployment Rate and a Broad Measure of the Unemployment Rate, Jan 2000–June 2023</vt:lpstr>
      <vt:lpstr>Figure 9.3 Unemployment Rates in the United States, June 2023</vt:lpstr>
      <vt:lpstr>How Long Are People Typically Unemployed?</vt:lpstr>
      <vt:lpstr>Figure 9.4 Trends in the Labor Force: Participation Rates of Adult Men and Women since 1948</vt:lpstr>
      <vt:lpstr>The Establishment Survey</vt:lpstr>
      <vt:lpstr>Table 9.1 Household and Establishment Survey Data for May and June 2023</vt:lpstr>
      <vt:lpstr>Apply the Concept: Problems with Labor Market Data during the Covid–19 Pandemic</vt:lpstr>
      <vt:lpstr>Apply the Concept: Problems Measuring Unemployment during the Covid-19 Pandemic</vt:lpstr>
      <vt:lpstr>Job Creation and Job Destruction over Time</vt:lpstr>
      <vt:lpstr>Figure 9.5 Measuring Changes in Wages Using Average Hourly Earnings and the Employment Cost Index</vt:lpstr>
      <vt:lpstr>9.2 Types of Unemployment</vt:lpstr>
      <vt:lpstr>Figure 9.6 The Annual Unemployment Rate in the United States since 1948</vt:lpstr>
      <vt:lpstr>Frictional Unemployment</vt:lpstr>
      <vt:lpstr>Structural Unemployment</vt:lpstr>
      <vt:lpstr>Cyclical Unemployment and the Natural Rate of Unemployment</vt:lpstr>
      <vt:lpstr>Apply the Concept: Will Chatbots and Other Advances in Technology Permanently Increase Structural Unemployment?</vt:lpstr>
      <vt:lpstr>9.3 Explaining Unemployment</vt:lpstr>
      <vt:lpstr>Unemployment Insurance</vt:lpstr>
      <vt:lpstr>Minimum Wage Laws</vt:lpstr>
      <vt:lpstr>Labor Unions</vt:lpstr>
      <vt:lpstr>Efficiency Wages</vt:lpstr>
      <vt:lpstr>9.4 Measuring Inflation</vt:lpstr>
      <vt:lpstr>Figure 9.7 The C P I Market Basket, December 2020</vt:lpstr>
      <vt:lpstr>Calculating the C P I</vt:lpstr>
      <vt:lpstr>A Simple C P I Calculation (1 of 2)</vt:lpstr>
      <vt:lpstr>A Simple C P I Calculation (2 of 2)</vt:lpstr>
      <vt:lpstr>Is the C P I an Accurate Measure of Inflation?</vt:lpstr>
      <vt:lpstr>Producer Price Index</vt:lpstr>
      <vt:lpstr>9.5 Using Price Indexes to Adjust for the Effects of Inflation</vt:lpstr>
      <vt:lpstr>Nominal and Real Variables</vt:lpstr>
      <vt:lpstr>9.6 Nominal Interest Rates versus Real Interest Rates</vt:lpstr>
      <vt:lpstr>Figure 9.8 Nominal and Real Interest Rates, 1972–2023</vt:lpstr>
      <vt:lpstr>9.7 Does Inflation Impose Costs on the Economy?</vt:lpstr>
      <vt:lpstr>The Problem with Anticipated Inflation</vt:lpstr>
      <vt:lpstr>The Problem with Unanticipated Inflation</vt:lpstr>
      <vt:lpstr>Apply the Concept: Does Inflation Have a Larger Effect on People with Lower Incomes than on People with Higher Incomes? (1 of 3)</vt:lpstr>
      <vt:lpstr>Apply the Concept: Does Inflation Have a Larger Effect on People with Lower Incomes than on People with Higher Incomes? (2 of 3)</vt:lpstr>
      <vt:lpstr>Apply the Concept: Does Inflation Have a Larger Effect on People with Lower Incomes than on People with Higher Incomes? (3 of 3)</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9, Unemployment and Inflation</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dc:description>
  <cp:lastModifiedBy>Abel Embaye</cp:lastModifiedBy>
  <cp:revision>958</cp:revision>
  <dcterms:modified xsi:type="dcterms:W3CDTF">2025-08-29T20:56:08Z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